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firstCol>
    <a:lastRow>
      <a:tcTxStyle b="off" i="off">
        <a:fontRef idx="maj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lastRow>
    <a:firstRow>
      <a:tcTxStyle b="off" i="off">
        <a:fontRef idx="maj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firstRow>
  </a:tblStyle>
  <a:tblStyle styleId="{C7B018BB-80A7-4F77-B60F-C8B233D01FF8}" styleName="">
    <a:tblBg/>
    <a:wholeTbl>
      <a:tcTxStyle b="off" i="off">
        <a:fontRef idx="major">
          <a:srgbClr val="4A5C65"/>
        </a:fontRef>
        <a:srgbClr val="4A5C6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7EB"/>
          </a:solidFill>
        </a:fill>
      </a:tcStyle>
    </a:wholeTbl>
    <a:band2H>
      <a:tcTxStyle/>
      <a:tcStyle>
        <a:tcBdr/>
        <a:fill>
          <a:solidFill>
            <a:srgbClr val="E6F4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4A5C65"/>
        </a:fontRef>
        <a:srgbClr val="4A5C6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DD0"/>
          </a:solidFill>
        </a:fill>
      </a:tcStyle>
    </a:wholeTbl>
    <a:band2H>
      <a:tcTxStyle/>
      <a:tcStyle>
        <a:tcBdr/>
        <a:fill>
          <a:solidFill>
            <a:srgbClr val="FFEF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4A5C65"/>
        </a:fontRef>
        <a:srgbClr val="4A5C6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7EB"/>
          </a:solidFill>
        </a:fill>
      </a:tcStyle>
    </a:wholeTbl>
    <a:band2H>
      <a:tcTxStyle/>
      <a:tcStyle>
        <a:tcBdr/>
        <a:fill>
          <a:solidFill>
            <a:srgbClr val="F0F3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4A5C65"/>
        </a:fontRef>
        <a:srgbClr val="4A5C65"/>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9EA"/>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4A5C65"/>
        </a:fontRef>
        <a:srgbClr val="4A5C65"/>
      </a:tcTxStyle>
      <a:tcStyle>
        <a:tcBdr>
          <a:left>
            <a:ln w="12700" cap="flat">
              <a:noFill/>
              <a:miter lim="400000"/>
            </a:ln>
          </a:left>
          <a:right>
            <a:ln w="12700" cap="flat">
              <a:noFill/>
              <a:miter lim="400000"/>
            </a:ln>
          </a:right>
          <a:top>
            <a:ln w="50800" cap="flat">
              <a:solidFill>
                <a:srgbClr val="4A5C65"/>
              </a:solidFill>
              <a:prstDash val="solid"/>
              <a:round/>
            </a:ln>
          </a:top>
          <a:bottom>
            <a:ln w="25400" cap="flat">
              <a:solidFill>
                <a:srgbClr val="4A5C65"/>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4A5C65"/>
              </a:solidFill>
              <a:prstDash val="solid"/>
              <a:round/>
            </a:ln>
          </a:top>
          <a:bottom>
            <a:ln w="25400" cap="flat">
              <a:solidFill>
                <a:srgbClr val="4A5C65"/>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4A5C65"/>
        </a:fontRef>
        <a:srgbClr val="4A5C6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D1D2"/>
          </a:solidFill>
        </a:fill>
      </a:tcStyle>
    </a:wholeTbl>
    <a:band2H>
      <a:tcTxStyle/>
      <a:tcStyle>
        <a:tcBdr/>
        <a:fill>
          <a:solidFill>
            <a:srgbClr val="E8E9E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A5C65"/>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A5C65"/>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A5C6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Lihou" userId="95a8eaf4-59fd-4377-8320-04d29d6798e2" providerId="ADAL" clId="{3928C49B-C0F1-4416-88F2-665C3BEC5472}"/>
    <pc:docChg chg="custSel modSld">
      <pc:chgData name="Todd Lihou" userId="95a8eaf4-59fd-4377-8320-04d29d6798e2" providerId="ADAL" clId="{3928C49B-C0F1-4416-88F2-665C3BEC5472}" dt="2022-02-02T20:06:23.267" v="18" actId="20577"/>
      <pc:docMkLst>
        <pc:docMk/>
      </pc:docMkLst>
      <pc:sldChg chg="modSp mod modNotesTx">
        <pc:chgData name="Todd Lihou" userId="95a8eaf4-59fd-4377-8320-04d29d6798e2" providerId="ADAL" clId="{3928C49B-C0F1-4416-88F2-665C3BEC5472}" dt="2022-02-02T20:06:23.267" v="18" actId="20577"/>
        <pc:sldMkLst>
          <pc:docMk/>
          <pc:sldMk cId="0" sldId="256"/>
        </pc:sldMkLst>
        <pc:spChg chg="mod">
          <ac:chgData name="Todd Lihou" userId="95a8eaf4-59fd-4377-8320-04d29d6798e2" providerId="ADAL" clId="{3928C49B-C0F1-4416-88F2-665C3BEC5472}" dt="2022-02-01T18:38:37.925" v="5" actId="1076"/>
          <ac:spMkLst>
            <pc:docMk/>
            <pc:sldMk cId="0" sldId="256"/>
            <ac:spMk id="355" creationId="{00000000-0000-0000-0000-000000000000}"/>
          </ac:spMkLst>
        </pc:spChg>
      </pc:sldChg>
      <pc:sldChg chg="modSp mod">
        <pc:chgData name="Todd Lihou" userId="95a8eaf4-59fd-4377-8320-04d29d6798e2" providerId="ADAL" clId="{3928C49B-C0F1-4416-88F2-665C3BEC5472}" dt="2022-02-01T18:38:05.533" v="4" actId="20577"/>
        <pc:sldMkLst>
          <pc:docMk/>
          <pc:sldMk cId="0" sldId="259"/>
        </pc:sldMkLst>
        <pc:spChg chg="mod">
          <ac:chgData name="Todd Lihou" userId="95a8eaf4-59fd-4377-8320-04d29d6798e2" providerId="ADAL" clId="{3928C49B-C0F1-4416-88F2-665C3BEC5472}" dt="2022-02-01T18:38:05.533" v="4" actId="20577"/>
          <ac:spMkLst>
            <pc:docMk/>
            <pc:sldMk cId="0" sldId="259"/>
            <ac:spMk id="375" creationId="{00000000-0000-0000-0000-000000000000}"/>
          </ac:spMkLst>
        </pc:spChg>
      </pc:sldChg>
      <pc:sldChg chg="modTransition">
        <pc:chgData name="Todd Lihou" userId="95a8eaf4-59fd-4377-8320-04d29d6798e2" providerId="ADAL" clId="{3928C49B-C0F1-4416-88F2-665C3BEC5472}" dt="2022-02-02T14:51:00.834" v="6"/>
        <pc:sldMkLst>
          <pc:docMk/>
          <pc:sldMk cId="0" sldId="261"/>
        </pc:sldMkLst>
      </pc:sldChg>
      <pc:sldChg chg="modTransition">
        <pc:chgData name="Todd Lihou" userId="95a8eaf4-59fd-4377-8320-04d29d6798e2" providerId="ADAL" clId="{3928C49B-C0F1-4416-88F2-665C3BEC5472}" dt="2022-02-02T14:51:04.096" v="7"/>
        <pc:sldMkLst>
          <pc:docMk/>
          <pc:sldMk cId="0"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2" name="Shape 352"/>
          <p:cNvSpPr>
            <a:spLocks noGrp="1" noRot="1" noChangeAspect="1"/>
          </p:cNvSpPr>
          <p:nvPr>
            <p:ph type="sldImg"/>
          </p:nvPr>
        </p:nvSpPr>
        <p:spPr>
          <a:xfrm>
            <a:off x="1143000" y="685800"/>
            <a:ext cx="4572000" cy="3429000"/>
          </a:xfrm>
          <a:prstGeom prst="rect">
            <a:avLst/>
          </a:prstGeom>
        </p:spPr>
        <p:txBody>
          <a:bodyPr/>
          <a:lstStyle/>
          <a:p>
            <a:endParaRPr/>
          </a:p>
        </p:txBody>
      </p:sp>
      <p:sp>
        <p:nvSpPr>
          <p:cNvPr id="353" name="Shape 35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55964230"/>
      </p:ext>
    </p:extLst>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Shape 357"/>
          <p:cNvSpPr>
            <a:spLocks noGrp="1" noRot="1" noChangeAspect="1"/>
          </p:cNvSpPr>
          <p:nvPr>
            <p:ph type="sldImg"/>
          </p:nvPr>
        </p:nvSpPr>
        <p:spPr>
          <a:xfrm>
            <a:off x="381000" y="685800"/>
            <a:ext cx="6096000" cy="3429000"/>
          </a:xfrm>
          <a:prstGeom prst="rect">
            <a:avLst/>
          </a:prstGeom>
        </p:spPr>
        <p:txBody>
          <a:bodyPr/>
          <a:lstStyle/>
          <a:p>
            <a:endParaRPr/>
          </a:p>
        </p:txBody>
      </p:sp>
      <p:sp>
        <p:nvSpPr>
          <p:cNvPr id="358" name="Shape 358"/>
          <p:cNvSpPr>
            <a:spLocks noGrp="1"/>
          </p:cNvSpPr>
          <p:nvPr>
            <p:ph type="body" sz="quarter" idx="1"/>
          </p:nvPr>
        </p:nvSpPr>
        <p:spPr>
          <a:prstGeom prst="rect">
            <a:avLst/>
          </a:prstGeom>
        </p:spPr>
        <p:txBody>
          <a:bodyPr/>
          <a:lstStyle/>
          <a:p>
            <a:pPr marL="457200" indent="-317500">
              <a:buClr>
                <a:srgbClr val="000000"/>
              </a:buClr>
              <a:buSzPts val="1100"/>
              <a:buFont typeface="Arial"/>
              <a:buChar char="●"/>
              <a:defRPr sz="1100"/>
            </a:pPr>
            <a:r>
              <a:rPr dirty="0"/>
              <a:t>Arlene Morell, Trustee elected in Middlesex County, I am not speaking on behalf </a:t>
            </a:r>
            <a:r>
              <a:rPr lang="en-US" dirty="0"/>
              <a:t>o</a:t>
            </a:r>
            <a:r>
              <a:rPr dirty="0"/>
              <a:t>f the TVDSB, I do not represent TVDSB, I am pleased to share the work of the Rural Education Task Force, in  this presentation any reference to “we” is the rural task force an</a:t>
            </a:r>
            <a:r>
              <a:rPr lang="en-US" dirty="0"/>
              <a:t>d</a:t>
            </a:r>
            <a:r>
              <a:rPr dirty="0"/>
              <a:t> NOT the </a:t>
            </a:r>
            <a:r>
              <a:rPr lang="en-US" dirty="0"/>
              <a:t>TVDSB</a:t>
            </a:r>
            <a:r>
              <a:rPr dirty="0"/>
              <a:t>, </a:t>
            </a:r>
            <a:r>
              <a:rPr sz="1800" dirty="0">
                <a:latin typeface="Calibri"/>
                <a:ea typeface="Calibri"/>
                <a:cs typeface="Calibri"/>
                <a:sym typeface="Calibri"/>
              </a:rPr>
              <a:t>or is a direct quote from members of the community. </a:t>
            </a:r>
          </a:p>
          <a:p>
            <a:pPr marL="457200" indent="-317500">
              <a:buClr>
                <a:srgbClr val="000000"/>
              </a:buClr>
              <a:buSzPts val="1800"/>
              <a:buFont typeface="Arial"/>
              <a:buChar char="●"/>
              <a:defRPr sz="1800">
                <a:latin typeface="Calibri"/>
                <a:ea typeface="Calibri"/>
                <a:cs typeface="Calibri"/>
                <a:sym typeface="Calibri"/>
              </a:defRPr>
            </a:pPr>
            <a:r>
              <a:rPr dirty="0"/>
              <a:t> </a:t>
            </a:r>
            <a:endParaRPr sz="1100" dirty="0"/>
          </a:p>
        </p:txBody>
      </p:sp>
    </p:spTree>
    <p:extLst>
      <p:ext uri="{BB962C8B-B14F-4D97-AF65-F5344CB8AC3E}">
        <p14:creationId xmlns:p14="http://schemas.microsoft.com/office/powerpoint/2010/main" val="4001417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Shape 442"/>
          <p:cNvSpPr>
            <a:spLocks noGrp="1" noRot="1" noChangeAspect="1"/>
          </p:cNvSpPr>
          <p:nvPr>
            <p:ph type="sldImg"/>
          </p:nvPr>
        </p:nvSpPr>
        <p:spPr>
          <a:xfrm>
            <a:off x="381000" y="685800"/>
            <a:ext cx="6096000" cy="3429000"/>
          </a:xfrm>
          <a:prstGeom prst="rect">
            <a:avLst/>
          </a:prstGeom>
        </p:spPr>
        <p:txBody>
          <a:bodyPr/>
          <a:lstStyle/>
          <a:p>
            <a:endParaRPr/>
          </a:p>
        </p:txBody>
      </p:sp>
      <p:sp>
        <p:nvSpPr>
          <p:cNvPr id="443" name="Shape 443"/>
          <p:cNvSpPr>
            <a:spLocks noGrp="1"/>
          </p:cNvSpPr>
          <p:nvPr>
            <p:ph type="body" sz="quarter" idx="1"/>
          </p:nvPr>
        </p:nvSpPr>
        <p:spPr>
          <a:prstGeom prst="rect">
            <a:avLst/>
          </a:prstGeom>
        </p:spPr>
        <p:txBody>
          <a:bodyPr/>
          <a:lstStyle/>
          <a:p>
            <a:pPr marL="457200" indent="-317500">
              <a:buClr>
                <a:srgbClr val="000000"/>
              </a:buClr>
              <a:buSzPts val="1100"/>
              <a:buFont typeface="Arial"/>
              <a:buChar char="●"/>
              <a:defRPr sz="1100"/>
            </a:pPr>
            <a:r>
              <a:t>Highlight 3 key points </a:t>
            </a:r>
          </a:p>
          <a:p>
            <a:pPr marL="457200" indent="-317500">
              <a:buClr>
                <a:srgbClr val="000000"/>
              </a:buClr>
              <a:buSzPts val="1100"/>
              <a:buFont typeface="Arial"/>
              <a:buChar char="●"/>
              <a:defRPr sz="1100"/>
            </a:pPr>
            <a:endParaRPr/>
          </a:p>
          <a:p>
            <a:pPr marL="457200" indent="-317500">
              <a:buClr>
                <a:srgbClr val="000000"/>
              </a:buClr>
              <a:buSzPts val="1100"/>
              <a:buFont typeface="Arial"/>
              <a:buChar char="●"/>
              <a:defRPr sz="1100"/>
            </a:pPr>
            <a:endParaRPr/>
          </a:p>
        </p:txBody>
      </p:sp>
    </p:spTree>
    <p:extLst>
      <p:ext uri="{BB962C8B-B14F-4D97-AF65-F5344CB8AC3E}">
        <p14:creationId xmlns:p14="http://schemas.microsoft.com/office/powerpoint/2010/main" val="1144745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Shape 447"/>
          <p:cNvSpPr>
            <a:spLocks noGrp="1" noRot="1" noChangeAspect="1"/>
          </p:cNvSpPr>
          <p:nvPr>
            <p:ph type="sldImg"/>
          </p:nvPr>
        </p:nvSpPr>
        <p:spPr>
          <a:xfrm>
            <a:off x="381000" y="685800"/>
            <a:ext cx="6096000" cy="3429000"/>
          </a:xfrm>
          <a:prstGeom prst="rect">
            <a:avLst/>
          </a:prstGeom>
        </p:spPr>
        <p:txBody>
          <a:bodyPr/>
          <a:lstStyle/>
          <a:p>
            <a:endParaRPr/>
          </a:p>
        </p:txBody>
      </p:sp>
      <p:sp>
        <p:nvSpPr>
          <p:cNvPr id="448" name="Shape 448"/>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Participant quote that summarizes theme 2 </a:t>
            </a:r>
          </a:p>
        </p:txBody>
      </p:sp>
    </p:spTree>
    <p:extLst>
      <p:ext uri="{BB962C8B-B14F-4D97-AF65-F5344CB8AC3E}">
        <p14:creationId xmlns:p14="http://schemas.microsoft.com/office/powerpoint/2010/main" val="2375105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 name="Shape 455"/>
          <p:cNvSpPr>
            <a:spLocks noGrp="1" noRot="1" noChangeAspect="1"/>
          </p:cNvSpPr>
          <p:nvPr>
            <p:ph type="sldImg"/>
          </p:nvPr>
        </p:nvSpPr>
        <p:spPr>
          <a:xfrm>
            <a:off x="381000" y="685800"/>
            <a:ext cx="6096000" cy="3429000"/>
          </a:xfrm>
          <a:prstGeom prst="rect">
            <a:avLst/>
          </a:prstGeom>
        </p:spPr>
        <p:txBody>
          <a:bodyPr/>
          <a:lstStyle/>
          <a:p>
            <a:endParaRPr/>
          </a:p>
        </p:txBody>
      </p:sp>
      <p:sp>
        <p:nvSpPr>
          <p:cNvPr id="456" name="Shape 456"/>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Highlight 3 key points </a:t>
            </a:r>
          </a:p>
        </p:txBody>
      </p:sp>
    </p:spTree>
    <p:extLst>
      <p:ext uri="{BB962C8B-B14F-4D97-AF65-F5344CB8AC3E}">
        <p14:creationId xmlns:p14="http://schemas.microsoft.com/office/powerpoint/2010/main" val="1161049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 name="Shape 460"/>
          <p:cNvSpPr>
            <a:spLocks noGrp="1" noRot="1" noChangeAspect="1"/>
          </p:cNvSpPr>
          <p:nvPr>
            <p:ph type="sldImg"/>
          </p:nvPr>
        </p:nvSpPr>
        <p:spPr>
          <a:xfrm>
            <a:off x="381000" y="685800"/>
            <a:ext cx="6096000" cy="3429000"/>
          </a:xfrm>
          <a:prstGeom prst="rect">
            <a:avLst/>
          </a:prstGeom>
        </p:spPr>
        <p:txBody>
          <a:bodyPr/>
          <a:lstStyle/>
          <a:p>
            <a:endParaRPr/>
          </a:p>
        </p:txBody>
      </p:sp>
      <p:sp>
        <p:nvSpPr>
          <p:cNvPr id="461" name="Shape 461"/>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Participant quote that summarizes theme 3 </a:t>
            </a:r>
          </a:p>
        </p:txBody>
      </p:sp>
    </p:spTree>
    <p:extLst>
      <p:ext uri="{BB962C8B-B14F-4D97-AF65-F5344CB8AC3E}">
        <p14:creationId xmlns:p14="http://schemas.microsoft.com/office/powerpoint/2010/main" val="3614965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 name="Shape 467"/>
          <p:cNvSpPr>
            <a:spLocks noGrp="1" noRot="1" noChangeAspect="1"/>
          </p:cNvSpPr>
          <p:nvPr>
            <p:ph type="sldImg"/>
          </p:nvPr>
        </p:nvSpPr>
        <p:spPr>
          <a:xfrm>
            <a:off x="381000" y="685800"/>
            <a:ext cx="6096000" cy="3429000"/>
          </a:xfrm>
          <a:prstGeom prst="rect">
            <a:avLst/>
          </a:prstGeom>
        </p:spPr>
        <p:txBody>
          <a:bodyPr/>
          <a:lstStyle/>
          <a:p>
            <a:endParaRPr/>
          </a:p>
        </p:txBody>
      </p:sp>
      <p:sp>
        <p:nvSpPr>
          <p:cNvPr id="468" name="Shape 468"/>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And finally funding… highlight 3 key points  </a:t>
            </a:r>
          </a:p>
        </p:txBody>
      </p:sp>
    </p:spTree>
    <p:extLst>
      <p:ext uri="{BB962C8B-B14F-4D97-AF65-F5344CB8AC3E}">
        <p14:creationId xmlns:p14="http://schemas.microsoft.com/office/powerpoint/2010/main" val="4171829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 name="Shape 472"/>
          <p:cNvSpPr>
            <a:spLocks noGrp="1" noRot="1" noChangeAspect="1"/>
          </p:cNvSpPr>
          <p:nvPr>
            <p:ph type="sldImg"/>
          </p:nvPr>
        </p:nvSpPr>
        <p:spPr>
          <a:xfrm>
            <a:off x="381000" y="685800"/>
            <a:ext cx="6096000" cy="3429000"/>
          </a:xfrm>
          <a:prstGeom prst="rect">
            <a:avLst/>
          </a:prstGeom>
        </p:spPr>
        <p:txBody>
          <a:bodyPr/>
          <a:lstStyle/>
          <a:p>
            <a:endParaRPr/>
          </a:p>
        </p:txBody>
      </p:sp>
      <p:sp>
        <p:nvSpPr>
          <p:cNvPr id="473" name="Shape 473"/>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Participant quote that summarizes theme 4 </a:t>
            </a:r>
          </a:p>
        </p:txBody>
      </p:sp>
    </p:spTree>
    <p:extLst>
      <p:ext uri="{BB962C8B-B14F-4D97-AF65-F5344CB8AC3E}">
        <p14:creationId xmlns:p14="http://schemas.microsoft.com/office/powerpoint/2010/main" val="3974779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Shape 486"/>
          <p:cNvSpPr>
            <a:spLocks noGrp="1" noRot="1" noChangeAspect="1"/>
          </p:cNvSpPr>
          <p:nvPr>
            <p:ph type="sldImg"/>
          </p:nvPr>
        </p:nvSpPr>
        <p:spPr>
          <a:xfrm>
            <a:off x="381000" y="685800"/>
            <a:ext cx="6096000" cy="3429000"/>
          </a:xfrm>
          <a:prstGeom prst="rect">
            <a:avLst/>
          </a:prstGeom>
        </p:spPr>
        <p:txBody>
          <a:bodyPr/>
          <a:lstStyle/>
          <a:p>
            <a:endParaRPr/>
          </a:p>
        </p:txBody>
      </p:sp>
      <p:sp>
        <p:nvSpPr>
          <p:cNvPr id="487" name="Shape 487"/>
          <p:cNvSpPr>
            <a:spLocks noGrp="1"/>
          </p:cNvSpPr>
          <p:nvPr>
            <p:ph type="body" sz="quarter" idx="1"/>
          </p:nvPr>
        </p:nvSpPr>
        <p:spPr>
          <a:prstGeom prst="rect">
            <a:avLst/>
          </a:prstGeom>
        </p:spPr>
        <p:txBody>
          <a:bodyPr/>
          <a:lstStyle>
            <a:lvl1pPr>
              <a:defRPr sz="1100"/>
            </a:lvl1pPr>
          </a:lstStyle>
          <a:p>
            <a:r>
              <a:t>Key components of the final report </a:t>
            </a:r>
          </a:p>
        </p:txBody>
      </p:sp>
    </p:spTree>
    <p:extLst>
      <p:ext uri="{BB962C8B-B14F-4D97-AF65-F5344CB8AC3E}">
        <p14:creationId xmlns:p14="http://schemas.microsoft.com/office/powerpoint/2010/main" val="3679624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 name="Shape 503"/>
          <p:cNvSpPr>
            <a:spLocks noGrp="1" noRot="1" noChangeAspect="1"/>
          </p:cNvSpPr>
          <p:nvPr>
            <p:ph type="sldImg"/>
          </p:nvPr>
        </p:nvSpPr>
        <p:spPr>
          <a:xfrm>
            <a:off x="381000" y="685800"/>
            <a:ext cx="6096000" cy="3429000"/>
          </a:xfrm>
          <a:prstGeom prst="rect">
            <a:avLst/>
          </a:prstGeom>
        </p:spPr>
        <p:txBody>
          <a:bodyPr/>
          <a:lstStyle/>
          <a:p>
            <a:endParaRPr/>
          </a:p>
        </p:txBody>
      </p:sp>
      <p:sp>
        <p:nvSpPr>
          <p:cNvPr id="504" name="Shape 504"/>
          <p:cNvSpPr>
            <a:spLocks noGrp="1"/>
          </p:cNvSpPr>
          <p:nvPr>
            <p:ph type="body" sz="quarter" idx="1"/>
          </p:nvPr>
        </p:nvSpPr>
        <p:spPr>
          <a:prstGeom prst="rect">
            <a:avLst/>
          </a:prstGeom>
        </p:spPr>
        <p:txBody>
          <a:bodyPr/>
          <a:lstStyle>
            <a:lvl1pPr>
              <a:defRPr sz="1100"/>
            </a:lvl1pPr>
          </a:lstStyle>
          <a:p>
            <a:r>
              <a:t>Currently the report is under construction</a:t>
            </a:r>
          </a:p>
        </p:txBody>
      </p:sp>
    </p:spTree>
    <p:extLst>
      <p:ext uri="{BB962C8B-B14F-4D97-AF65-F5344CB8AC3E}">
        <p14:creationId xmlns:p14="http://schemas.microsoft.com/office/powerpoint/2010/main" val="2212105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noRot="1" noChangeAspect="1"/>
          </p:cNvSpPr>
          <p:nvPr>
            <p:ph type="sldImg"/>
          </p:nvPr>
        </p:nvSpPr>
        <p:spPr>
          <a:xfrm>
            <a:off x="381000" y="685800"/>
            <a:ext cx="6096000" cy="3429000"/>
          </a:xfrm>
          <a:prstGeom prst="rect">
            <a:avLst/>
          </a:prstGeom>
        </p:spPr>
        <p:txBody>
          <a:bodyPr/>
          <a:lstStyle/>
          <a:p>
            <a:endParaRPr/>
          </a:p>
        </p:txBody>
      </p:sp>
      <p:sp>
        <p:nvSpPr>
          <p:cNvPr id="509" name="Shape 509"/>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Concluding I have two participant quotes </a:t>
            </a:r>
          </a:p>
        </p:txBody>
      </p:sp>
    </p:spTree>
    <p:extLst>
      <p:ext uri="{BB962C8B-B14F-4D97-AF65-F5344CB8AC3E}">
        <p14:creationId xmlns:p14="http://schemas.microsoft.com/office/powerpoint/2010/main" val="129862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 name="Shape 513"/>
          <p:cNvSpPr>
            <a:spLocks noGrp="1" noRot="1" noChangeAspect="1"/>
          </p:cNvSpPr>
          <p:nvPr>
            <p:ph type="sldImg"/>
          </p:nvPr>
        </p:nvSpPr>
        <p:spPr>
          <a:xfrm>
            <a:off x="381000" y="685800"/>
            <a:ext cx="6096000" cy="3429000"/>
          </a:xfrm>
          <a:prstGeom prst="rect">
            <a:avLst/>
          </a:prstGeom>
        </p:spPr>
        <p:txBody>
          <a:bodyPr/>
          <a:lstStyle/>
          <a:p>
            <a:endParaRPr/>
          </a:p>
        </p:txBody>
      </p:sp>
      <p:sp>
        <p:nvSpPr>
          <p:cNvPr id="514" name="Shape 514"/>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Participant quote </a:t>
            </a:r>
          </a:p>
        </p:txBody>
      </p:sp>
    </p:spTree>
    <p:extLst>
      <p:ext uri="{BB962C8B-B14F-4D97-AF65-F5344CB8AC3E}">
        <p14:creationId xmlns:p14="http://schemas.microsoft.com/office/powerpoint/2010/main" val="322691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Shape 365"/>
          <p:cNvSpPr>
            <a:spLocks noGrp="1" noRot="1" noChangeAspect="1"/>
          </p:cNvSpPr>
          <p:nvPr>
            <p:ph type="sldImg"/>
          </p:nvPr>
        </p:nvSpPr>
        <p:spPr>
          <a:xfrm>
            <a:off x="381000" y="685800"/>
            <a:ext cx="6096000" cy="3429000"/>
          </a:xfrm>
          <a:prstGeom prst="rect">
            <a:avLst/>
          </a:prstGeom>
        </p:spPr>
        <p:txBody>
          <a:bodyPr/>
          <a:lstStyle/>
          <a:p>
            <a:endParaRPr/>
          </a:p>
        </p:txBody>
      </p:sp>
      <p:sp>
        <p:nvSpPr>
          <p:cNvPr id="366" name="Shape 366"/>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Background </a:t>
            </a:r>
          </a:p>
        </p:txBody>
      </p:sp>
    </p:spTree>
    <p:extLst>
      <p:ext uri="{BB962C8B-B14F-4D97-AF65-F5344CB8AC3E}">
        <p14:creationId xmlns:p14="http://schemas.microsoft.com/office/powerpoint/2010/main" val="1985325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Shape 520"/>
          <p:cNvSpPr>
            <a:spLocks noGrp="1" noRot="1" noChangeAspect="1"/>
          </p:cNvSpPr>
          <p:nvPr>
            <p:ph type="sldImg"/>
          </p:nvPr>
        </p:nvSpPr>
        <p:spPr>
          <a:xfrm>
            <a:off x="381000" y="685800"/>
            <a:ext cx="6096000" cy="3429000"/>
          </a:xfrm>
          <a:prstGeom prst="rect">
            <a:avLst/>
          </a:prstGeom>
        </p:spPr>
        <p:txBody>
          <a:bodyPr/>
          <a:lstStyle/>
          <a:p>
            <a:endParaRPr/>
          </a:p>
        </p:txBody>
      </p:sp>
      <p:sp>
        <p:nvSpPr>
          <p:cNvPr id="521" name="Shape 521"/>
          <p:cNvSpPr>
            <a:spLocks noGrp="1"/>
          </p:cNvSpPr>
          <p:nvPr>
            <p:ph type="body" sz="quarter" idx="1"/>
          </p:nvPr>
        </p:nvSpPr>
        <p:spPr>
          <a:prstGeom prst="rect">
            <a:avLst/>
          </a:prstGeom>
        </p:spPr>
        <p:txBody>
          <a:bodyPr/>
          <a:lstStyle>
            <a:lvl1pPr>
              <a:defRPr sz="1100"/>
            </a:lvl1pPr>
          </a:lstStyle>
          <a:p>
            <a:r>
              <a:t>I am pleased to take any questions, and thanks for the opportunity </a:t>
            </a:r>
          </a:p>
        </p:txBody>
      </p:sp>
    </p:spTree>
    <p:extLst>
      <p:ext uri="{BB962C8B-B14F-4D97-AF65-F5344CB8AC3E}">
        <p14:creationId xmlns:p14="http://schemas.microsoft.com/office/powerpoint/2010/main" val="223777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a:spLocks noGrp="1" noRot="1" noChangeAspect="1"/>
          </p:cNvSpPr>
          <p:nvPr>
            <p:ph type="sldImg"/>
          </p:nvPr>
        </p:nvSpPr>
        <p:spPr>
          <a:xfrm>
            <a:off x="381000" y="685800"/>
            <a:ext cx="6096000" cy="3429000"/>
          </a:xfrm>
          <a:prstGeom prst="rect">
            <a:avLst/>
          </a:prstGeom>
        </p:spPr>
        <p:txBody>
          <a:bodyPr/>
          <a:lstStyle/>
          <a:p>
            <a:endParaRPr/>
          </a:p>
        </p:txBody>
      </p:sp>
      <p:sp>
        <p:nvSpPr>
          <p:cNvPr id="373" name="Shape 373"/>
          <p:cNvSpPr>
            <a:spLocks noGrp="1"/>
          </p:cNvSpPr>
          <p:nvPr>
            <p:ph type="body" sz="quarter" idx="1"/>
          </p:nvPr>
        </p:nvSpPr>
        <p:spPr>
          <a:prstGeom prst="rect">
            <a:avLst/>
          </a:prstGeom>
        </p:spPr>
        <p:txBody>
          <a:bodyPr/>
          <a:lstStyle>
            <a:lvl1pPr>
              <a:defRPr sz="1100"/>
            </a:lvl1pPr>
          </a:lstStyle>
          <a:p>
            <a:r>
              <a:t>Introduce Task Force </a:t>
            </a:r>
          </a:p>
        </p:txBody>
      </p:sp>
    </p:spTree>
    <p:extLst>
      <p:ext uri="{BB962C8B-B14F-4D97-AF65-F5344CB8AC3E}">
        <p14:creationId xmlns:p14="http://schemas.microsoft.com/office/powerpoint/2010/main" val="3477827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noRot="1" noChangeAspect="1"/>
          </p:cNvSpPr>
          <p:nvPr>
            <p:ph type="sldImg"/>
          </p:nvPr>
        </p:nvSpPr>
        <p:spPr>
          <a:xfrm>
            <a:off x="381000" y="685800"/>
            <a:ext cx="6096000" cy="3429000"/>
          </a:xfrm>
          <a:prstGeom prst="rect">
            <a:avLst/>
          </a:prstGeom>
        </p:spPr>
        <p:txBody>
          <a:bodyPr/>
          <a:lstStyle/>
          <a:p>
            <a:endParaRPr/>
          </a:p>
        </p:txBody>
      </p:sp>
      <p:sp>
        <p:nvSpPr>
          <p:cNvPr id="377" name="Shape 377"/>
          <p:cNvSpPr>
            <a:spLocks noGrp="1"/>
          </p:cNvSpPr>
          <p:nvPr>
            <p:ph type="body" sz="quarter" idx="1"/>
          </p:nvPr>
        </p:nvSpPr>
        <p:spPr>
          <a:prstGeom prst="rect">
            <a:avLst/>
          </a:prstGeom>
        </p:spPr>
        <p:txBody>
          <a:bodyPr/>
          <a:lstStyle>
            <a:lvl1pPr>
              <a:defRPr sz="1100"/>
            </a:lvl1pPr>
          </a:lstStyle>
          <a:p>
            <a:r>
              <a:t>Review the Mandate </a:t>
            </a:r>
          </a:p>
        </p:txBody>
      </p:sp>
    </p:spTree>
    <p:extLst>
      <p:ext uri="{BB962C8B-B14F-4D97-AF65-F5344CB8AC3E}">
        <p14:creationId xmlns:p14="http://schemas.microsoft.com/office/powerpoint/2010/main" val="271686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Shape 397"/>
          <p:cNvSpPr>
            <a:spLocks noGrp="1" noRot="1" noChangeAspect="1"/>
          </p:cNvSpPr>
          <p:nvPr>
            <p:ph type="sldImg"/>
          </p:nvPr>
        </p:nvSpPr>
        <p:spPr>
          <a:xfrm>
            <a:off x="381000" y="685800"/>
            <a:ext cx="6096000" cy="3429000"/>
          </a:xfrm>
          <a:prstGeom prst="rect">
            <a:avLst/>
          </a:prstGeom>
        </p:spPr>
        <p:txBody>
          <a:bodyPr/>
          <a:lstStyle/>
          <a:p>
            <a:endParaRPr/>
          </a:p>
        </p:txBody>
      </p:sp>
      <p:sp>
        <p:nvSpPr>
          <p:cNvPr id="398" name="Shape 398"/>
          <p:cNvSpPr>
            <a:spLocks noGrp="1"/>
          </p:cNvSpPr>
          <p:nvPr>
            <p:ph type="body" sz="quarter" idx="1"/>
          </p:nvPr>
        </p:nvSpPr>
        <p:spPr>
          <a:prstGeom prst="rect">
            <a:avLst/>
          </a:prstGeom>
        </p:spPr>
        <p:txBody>
          <a:bodyPr/>
          <a:lstStyle/>
          <a:p>
            <a:pPr marL="457200" indent="-317500">
              <a:buClr>
                <a:srgbClr val="000000"/>
              </a:buClr>
              <a:buSzPts val="1100"/>
              <a:buFont typeface="Arial"/>
              <a:buChar char="●"/>
              <a:defRPr sz="1100"/>
            </a:pPr>
            <a:r>
              <a:t>The Task Force was formed through a Board of Trustees resolution. The first meeting was held in January 2020 with the original deadline for the Task Force report in November 2020.  As a group the Task Force members reviewed the scope of the mandate, recognizing gaps in the scope, members identified as important, additional topics were added. The Task Force developed a strategy to fulfill the mandate and to develop informed recommendations through three parallel pathways:</a:t>
            </a:r>
          </a:p>
          <a:p>
            <a:pPr marL="457200" indent="-317500">
              <a:buClr>
                <a:srgbClr val="000000"/>
              </a:buClr>
              <a:buSzPts val="1100"/>
              <a:buFont typeface="Arial"/>
              <a:buChar char="●"/>
              <a:defRPr sz="1100"/>
            </a:pPr>
            <a:r>
              <a:t>reports and research; </a:t>
            </a:r>
          </a:p>
          <a:p>
            <a:pPr marL="457200" indent="-317500">
              <a:buClr>
                <a:srgbClr val="000000"/>
              </a:buClr>
              <a:buSzPts val="1100"/>
              <a:buFont typeface="Arial"/>
              <a:buChar char="●"/>
              <a:defRPr sz="1100"/>
            </a:pPr>
            <a:r>
              <a:t>community consultation; and </a:t>
            </a:r>
          </a:p>
          <a:p>
            <a:pPr marL="457200" indent="-317500">
              <a:buClr>
                <a:srgbClr val="000000"/>
              </a:buClr>
              <a:buSzPts val="1100"/>
              <a:buFont typeface="Arial"/>
              <a:buChar char="●"/>
              <a:defRPr sz="1100"/>
            </a:pPr>
            <a:r>
              <a:t>Task Force members’ expertise. </a:t>
            </a:r>
          </a:p>
          <a:p>
            <a:pPr marL="457200" indent="-317500">
              <a:buClr>
                <a:srgbClr val="000000"/>
              </a:buClr>
              <a:buSzPts val="1100"/>
              <a:buFont typeface="Arial"/>
              <a:buChar char="●"/>
              <a:defRPr sz="1100"/>
            </a:pPr>
            <a:r>
              <a:t>As a result of the COVID-19 Pandemic, in late March 2020, the Task Force paused its’ work until the late fall of 2020, thus a request to extend the timeline was granted. </a:t>
            </a:r>
          </a:p>
          <a:p>
            <a:pPr marL="457200" indent="-317500">
              <a:buClr>
                <a:srgbClr val="000000"/>
              </a:buClr>
              <a:buSzPts val="1100"/>
              <a:buFont typeface="Arial"/>
              <a:buChar char="●"/>
              <a:defRPr sz="1100"/>
            </a:pPr>
            <a:r>
              <a:t>In a manner to build a knowledge foundation, Task Force members shared, reviewed, and received presentations.  Task Force began by reviewing similar work undertaken in British Columbia and Ontario, their methods and findings served a guide to the Task Force approaches in fulfilling/achieving the mandate. </a:t>
            </a:r>
          </a:p>
        </p:txBody>
      </p:sp>
    </p:spTree>
    <p:extLst>
      <p:ext uri="{BB962C8B-B14F-4D97-AF65-F5344CB8AC3E}">
        <p14:creationId xmlns:p14="http://schemas.microsoft.com/office/powerpoint/2010/main" val="921291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Shape 405"/>
          <p:cNvSpPr>
            <a:spLocks noGrp="1" noRot="1" noChangeAspect="1"/>
          </p:cNvSpPr>
          <p:nvPr>
            <p:ph type="sldImg"/>
          </p:nvPr>
        </p:nvSpPr>
        <p:spPr>
          <a:xfrm>
            <a:off x="381000" y="685800"/>
            <a:ext cx="6096000" cy="3429000"/>
          </a:xfrm>
          <a:prstGeom prst="rect">
            <a:avLst/>
          </a:prstGeom>
        </p:spPr>
        <p:txBody>
          <a:bodyPr/>
          <a:lstStyle/>
          <a:p>
            <a:endParaRPr/>
          </a:p>
        </p:txBody>
      </p:sp>
      <p:sp>
        <p:nvSpPr>
          <p:cNvPr id="406" name="Shape 406"/>
          <p:cNvSpPr>
            <a:spLocks noGrp="1"/>
          </p:cNvSpPr>
          <p:nvPr>
            <p:ph type="body" sz="quarter" idx="1"/>
          </p:nvPr>
        </p:nvSpPr>
        <p:spPr>
          <a:prstGeom prst="rect">
            <a:avLst/>
          </a:prstGeom>
        </p:spPr>
        <p:txBody>
          <a:bodyPr/>
          <a:lstStyle>
            <a:lvl1pPr indent="139700">
              <a:defRPr sz="1100"/>
            </a:lvl1pPr>
          </a:lstStyle>
          <a:p>
            <a:r>
              <a:t>As an aspect of the mandate of the Task Force – advocacy as approved by the Board of Trustees and the benefit of the municipal membership – parallel advocacy </a:t>
            </a:r>
          </a:p>
        </p:txBody>
      </p:sp>
    </p:spTree>
    <p:extLst>
      <p:ext uri="{BB962C8B-B14F-4D97-AF65-F5344CB8AC3E}">
        <p14:creationId xmlns:p14="http://schemas.microsoft.com/office/powerpoint/2010/main" val="50976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Shape 423"/>
          <p:cNvSpPr>
            <a:spLocks noGrp="1" noRot="1" noChangeAspect="1"/>
          </p:cNvSpPr>
          <p:nvPr>
            <p:ph type="sldImg"/>
          </p:nvPr>
        </p:nvSpPr>
        <p:spPr>
          <a:xfrm>
            <a:off x="381000" y="685800"/>
            <a:ext cx="6096000" cy="3429000"/>
          </a:xfrm>
          <a:prstGeom prst="rect">
            <a:avLst/>
          </a:prstGeom>
        </p:spPr>
        <p:txBody>
          <a:bodyPr/>
          <a:lstStyle/>
          <a:p>
            <a:endParaRPr/>
          </a:p>
        </p:txBody>
      </p:sp>
      <p:sp>
        <p:nvSpPr>
          <p:cNvPr id="424" name="Shape 424"/>
          <p:cNvSpPr>
            <a:spLocks noGrp="1"/>
          </p:cNvSpPr>
          <p:nvPr>
            <p:ph type="body" sz="quarter" idx="1"/>
          </p:nvPr>
        </p:nvSpPr>
        <p:spPr>
          <a:prstGeom prst="rect">
            <a:avLst/>
          </a:prstGeom>
        </p:spPr>
        <p:txBody>
          <a:bodyPr/>
          <a:lstStyle/>
          <a:p>
            <a:pPr indent="139700">
              <a:defRPr sz="1100"/>
            </a:pPr>
            <a:r>
              <a:t>Phase One: Thought Exchange Survey </a:t>
            </a:r>
          </a:p>
          <a:p>
            <a:pPr marL="457200" indent="-317500">
              <a:buClr>
                <a:srgbClr val="000000"/>
              </a:buClr>
              <a:buSzPts val="1100"/>
              <a:buFont typeface="Arial"/>
              <a:buChar char="●"/>
              <a:defRPr sz="1100"/>
            </a:pPr>
            <a:r>
              <a:t>An online survey was conducted, survey respondents asked to think about what is important to them regarding rural schools and share their thoughts, views and opinions regarding “</a:t>
            </a:r>
            <a:r>
              <a:rPr i="1"/>
              <a:t>What are the unique challenges and opportunities of our rural TVDSB schools and, how do you think we can enhance the rural experience</a:t>
            </a:r>
            <a:r>
              <a:t>?”   The on-line survey was conducted in the late fall of 2020 with results of the survey presented by TVDSB Research and Assessment in January 2021. Over 1,200 responses where collected, the Task Force analysed the results, emerging themes were identified as the bases of further consultation. </a:t>
            </a:r>
          </a:p>
        </p:txBody>
      </p:sp>
    </p:spTree>
    <p:extLst>
      <p:ext uri="{BB962C8B-B14F-4D97-AF65-F5344CB8AC3E}">
        <p14:creationId xmlns:p14="http://schemas.microsoft.com/office/powerpoint/2010/main" val="3247312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Shape 430"/>
          <p:cNvSpPr>
            <a:spLocks noGrp="1" noRot="1" noChangeAspect="1"/>
          </p:cNvSpPr>
          <p:nvPr>
            <p:ph type="sldImg"/>
          </p:nvPr>
        </p:nvSpPr>
        <p:spPr>
          <a:xfrm>
            <a:off x="381000" y="685800"/>
            <a:ext cx="6096000" cy="3429000"/>
          </a:xfrm>
          <a:prstGeom prst="rect">
            <a:avLst/>
          </a:prstGeom>
        </p:spPr>
        <p:txBody>
          <a:bodyPr/>
          <a:lstStyle/>
          <a:p>
            <a:endParaRPr/>
          </a:p>
        </p:txBody>
      </p:sp>
      <p:sp>
        <p:nvSpPr>
          <p:cNvPr id="431" name="Shape 431"/>
          <p:cNvSpPr>
            <a:spLocks noGrp="1"/>
          </p:cNvSpPr>
          <p:nvPr>
            <p:ph type="body" sz="quarter" idx="1"/>
          </p:nvPr>
        </p:nvSpPr>
        <p:spPr>
          <a:prstGeom prst="rect">
            <a:avLst/>
          </a:prstGeom>
        </p:spPr>
        <p:txBody>
          <a:bodyPr/>
          <a:lstStyle/>
          <a:p>
            <a:pPr indent="139700">
              <a:defRPr sz="1100"/>
            </a:pPr>
            <a:r>
              <a:t>Phase Two: A Conversation about Rural Schools and Education in Thames Valley  </a:t>
            </a:r>
          </a:p>
          <a:p>
            <a:pPr marL="457200" indent="-317500">
              <a:buClr>
                <a:srgbClr val="000000"/>
              </a:buClr>
              <a:buSzPts val="1100"/>
              <a:buFont typeface="Arial"/>
              <a:buChar char="●"/>
              <a:defRPr sz="1100"/>
            </a:pPr>
            <a:r>
              <a:t>In the midst of the COVID-19 pandemic, it remained critical to the task Force to host in-person consultations, the time-line was delayed. In-person consultations were held in November 2021, when it was safe to do so.  As identified by the Task Force, the community consultations focused on four key themes – education funding, decision-making, school programming and the internet, and the importance of rural community schools.</a:t>
            </a:r>
          </a:p>
          <a:p>
            <a:pPr marL="457200" indent="-317500">
              <a:buClr>
                <a:srgbClr val="000000"/>
              </a:buClr>
              <a:buSzPts val="1100"/>
              <a:buFont typeface="Arial"/>
              <a:buChar char="●"/>
              <a:defRPr sz="1100"/>
            </a:pPr>
            <a:r>
              <a:t>Through the generous support of the host Municipalities, a total of 7 in-person engagements were held garnering over 400 responses. </a:t>
            </a:r>
          </a:p>
          <a:p>
            <a:pPr marL="457200" indent="-317500">
              <a:buClr>
                <a:srgbClr val="000000"/>
              </a:buClr>
              <a:buSzPts val="1100"/>
              <a:buFont typeface="Arial"/>
              <a:buChar char="●"/>
              <a:defRPr sz="1100"/>
            </a:pPr>
            <a:endParaRPr/>
          </a:p>
          <a:p>
            <a:pPr marL="457200" indent="-317500">
              <a:buClr>
                <a:srgbClr val="000000"/>
              </a:buClr>
              <a:buSzPts val="1100"/>
              <a:buFont typeface="Arial"/>
              <a:buChar char="●"/>
              <a:defRPr sz="1100"/>
            </a:pPr>
            <a:endParaRPr/>
          </a:p>
          <a:p>
            <a:pPr marL="457200" indent="-317500">
              <a:buClr>
                <a:srgbClr val="000000"/>
              </a:buClr>
              <a:buSzPts val="1400"/>
              <a:buFont typeface="Arial"/>
              <a:buChar char="●"/>
              <a:defRPr b="1"/>
            </a:pPr>
            <a:r>
              <a:t>As a reminder, I do not represent the views of TVDSB nor do I speak on behalf of the Board, NOR does this information represent the TVDSB </a:t>
            </a:r>
            <a:endParaRPr sz="1100"/>
          </a:p>
          <a:p>
            <a:pPr marL="457200" indent="-317500">
              <a:buClr>
                <a:srgbClr val="000000"/>
              </a:buClr>
              <a:buSzPts val="1100"/>
              <a:buFont typeface="Arial"/>
              <a:buChar char="●"/>
              <a:defRPr sz="1100"/>
            </a:pPr>
            <a:r>
              <a:t>I share this presentation and information today in my role with the task Force, presenting the community voice, and the collective work undertaken by the members of the Task Force, School Board Trustees AND municipal leaders</a:t>
            </a:r>
          </a:p>
          <a:p>
            <a:pPr marL="457200" indent="-317500">
              <a:buClr>
                <a:srgbClr val="000000"/>
              </a:buClr>
              <a:buSzPts val="1100"/>
              <a:buFont typeface="Arial"/>
              <a:buChar char="●"/>
              <a:defRPr sz="1100"/>
            </a:pPr>
            <a:endParaRPr/>
          </a:p>
          <a:p>
            <a:pPr indent="139700">
              <a:defRPr sz="1100"/>
            </a:pPr>
            <a:endParaRPr/>
          </a:p>
          <a:p>
            <a:pPr marL="457200" indent="-317500">
              <a:buClr>
                <a:srgbClr val="000000"/>
              </a:buClr>
              <a:buSzPts val="1100"/>
              <a:buFont typeface="Arial"/>
              <a:buChar char="●"/>
              <a:defRPr sz="1100"/>
            </a:pPr>
            <a:r>
              <a:t>The next few slides –a review of the work, what we learned and how this will inform the final report</a:t>
            </a:r>
          </a:p>
          <a:p>
            <a:pPr indent="139700">
              <a:defRPr sz="1100"/>
            </a:pPr>
            <a:endParaRPr/>
          </a:p>
          <a:p>
            <a:pPr indent="139700">
              <a:defRPr sz="1100"/>
            </a:pPr>
            <a:r>
              <a:t> </a:t>
            </a:r>
          </a:p>
        </p:txBody>
      </p:sp>
    </p:spTree>
    <p:extLst>
      <p:ext uri="{BB962C8B-B14F-4D97-AF65-F5344CB8AC3E}">
        <p14:creationId xmlns:p14="http://schemas.microsoft.com/office/powerpoint/2010/main" val="2801971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Shape 435"/>
          <p:cNvSpPr>
            <a:spLocks noGrp="1" noRot="1" noChangeAspect="1"/>
          </p:cNvSpPr>
          <p:nvPr>
            <p:ph type="sldImg"/>
          </p:nvPr>
        </p:nvSpPr>
        <p:spPr>
          <a:xfrm>
            <a:off x="381000" y="685800"/>
            <a:ext cx="6096000" cy="3429000"/>
          </a:xfrm>
          <a:prstGeom prst="rect">
            <a:avLst/>
          </a:prstGeom>
        </p:spPr>
        <p:txBody>
          <a:bodyPr/>
          <a:lstStyle/>
          <a:p>
            <a:endParaRPr/>
          </a:p>
        </p:txBody>
      </p:sp>
      <p:sp>
        <p:nvSpPr>
          <p:cNvPr id="436" name="Shape 436"/>
          <p:cNvSpPr>
            <a:spLocks noGrp="1"/>
          </p:cNvSpPr>
          <p:nvPr>
            <p:ph type="body" sz="quarter" idx="1"/>
          </p:nvPr>
        </p:nvSpPr>
        <p:spPr>
          <a:prstGeom prst="rect">
            <a:avLst/>
          </a:prstGeom>
        </p:spPr>
        <p:txBody>
          <a:bodyPr/>
          <a:lstStyle>
            <a:lvl1pPr marL="457200" indent="-317500">
              <a:buClr>
                <a:srgbClr val="000000"/>
              </a:buClr>
              <a:buSzPts val="1100"/>
              <a:buFont typeface="Arial"/>
              <a:buChar char="●"/>
              <a:defRPr sz="1100"/>
            </a:lvl1pPr>
          </a:lstStyle>
          <a:p>
            <a:r>
              <a:t>Participant quote that summarizes theme 1  </a:t>
            </a:r>
          </a:p>
        </p:txBody>
      </p:sp>
    </p:spTree>
    <p:extLst>
      <p:ext uri="{BB962C8B-B14F-4D97-AF65-F5344CB8AC3E}">
        <p14:creationId xmlns:p14="http://schemas.microsoft.com/office/powerpoint/2010/main" val="1792177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7" name="Google Shape;10;p2"/>
          <p:cNvSpPr/>
          <p:nvPr/>
        </p:nvSpPr>
        <p:spPr>
          <a:xfrm>
            <a:off x="2630449" y="630149"/>
            <a:ext cx="3883201" cy="3883202"/>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38" name="Google Shape;11;p2"/>
          <p:cNvSpPr/>
          <p:nvPr/>
        </p:nvSpPr>
        <p:spPr>
          <a:xfrm>
            <a:off x="5430349" y="228599"/>
            <a:ext cx="1388101" cy="1388102"/>
          </a:xfrm>
          <a:prstGeom prst="ellipse">
            <a:avLst/>
          </a:prstGeom>
          <a:solidFill>
            <a:schemeClr val="accent2">
              <a:alpha val="79620"/>
            </a:schemeClr>
          </a:solidFill>
          <a:ln w="12700">
            <a:miter lim="400000"/>
          </a:ln>
        </p:spPr>
        <p:txBody>
          <a:bodyPr lIns="45719" rIns="45719" anchor="ctr"/>
          <a:lstStyle/>
          <a:p>
            <a:pPr>
              <a:defRPr>
                <a:solidFill>
                  <a:srgbClr val="000000"/>
                </a:solidFill>
              </a:defRPr>
            </a:pPr>
            <a:endParaRPr/>
          </a:p>
        </p:txBody>
      </p:sp>
      <p:sp>
        <p:nvSpPr>
          <p:cNvPr id="39" name="Google Shape;12;p2"/>
          <p:cNvSpPr/>
          <p:nvPr/>
        </p:nvSpPr>
        <p:spPr>
          <a:xfrm>
            <a:off x="5908249" y="4660824"/>
            <a:ext cx="605401" cy="6054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40" name="Google Shape;13;p2"/>
          <p:cNvSpPr/>
          <p:nvPr/>
        </p:nvSpPr>
        <p:spPr>
          <a:xfrm>
            <a:off x="2706649" y="3872629"/>
            <a:ext cx="1097701" cy="10977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41" name="Google Shape;14;p2"/>
          <p:cNvSpPr/>
          <p:nvPr/>
        </p:nvSpPr>
        <p:spPr>
          <a:xfrm>
            <a:off x="2081694" y="771270"/>
            <a:ext cx="774601" cy="7746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42" name="Google Shape;15;p2"/>
          <p:cNvSpPr/>
          <p:nvPr/>
        </p:nvSpPr>
        <p:spPr>
          <a:xfrm>
            <a:off x="6513651" y="161668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43" name="Google Shape;16;p2"/>
          <p:cNvSpPr/>
          <p:nvPr/>
        </p:nvSpPr>
        <p:spPr>
          <a:xfrm>
            <a:off x="2420476" y="3612043"/>
            <a:ext cx="336901" cy="3369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44" name="Google Shape;17;p2"/>
          <p:cNvSpPr/>
          <p:nvPr/>
        </p:nvSpPr>
        <p:spPr>
          <a:xfrm>
            <a:off x="2362484" y="1670132"/>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45" name="Google Shape;18;p2"/>
          <p:cNvSpPr/>
          <p:nvPr/>
        </p:nvSpPr>
        <p:spPr>
          <a:xfrm>
            <a:off x="6818461" y="1338692"/>
            <a:ext cx="93901" cy="939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46" name="Google Shape;19;p2"/>
          <p:cNvSpPr/>
          <p:nvPr/>
        </p:nvSpPr>
        <p:spPr>
          <a:xfrm>
            <a:off x="6163988" y="4374524"/>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47" name="Google Shape;20;p2"/>
          <p:cNvSpPr/>
          <p:nvPr/>
        </p:nvSpPr>
        <p:spPr>
          <a:xfrm>
            <a:off x="2300631" y="990211"/>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1"/>
            </a:solidFill>
          </a:ln>
        </p:spPr>
        <p:txBody>
          <a:bodyPr lIns="45719" rIns="45719" anchor="ctr"/>
          <a:lstStyle/>
          <a:p>
            <a:pPr>
              <a:defRPr>
                <a:solidFill>
                  <a:srgbClr val="000000"/>
                </a:solidFill>
              </a:defRPr>
            </a:pPr>
            <a:endParaRPr/>
          </a:p>
        </p:txBody>
      </p:sp>
      <p:grpSp>
        <p:nvGrpSpPr>
          <p:cNvPr id="50" name="Google Shape;21;p2"/>
          <p:cNvGrpSpPr/>
          <p:nvPr/>
        </p:nvGrpSpPr>
        <p:grpSpPr>
          <a:xfrm>
            <a:off x="3001074" y="4182153"/>
            <a:ext cx="508822" cy="478651"/>
            <a:chOff x="0" y="30"/>
            <a:chExt cx="508820" cy="478649"/>
          </a:xfrm>
        </p:grpSpPr>
        <p:sp>
          <p:nvSpPr>
            <p:cNvPr id="48" name="Google Shape;22;p2"/>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49" name="Google Shape;23;p2"/>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59" name="Google Shape;24;p2"/>
          <p:cNvGrpSpPr/>
          <p:nvPr/>
        </p:nvGrpSpPr>
        <p:grpSpPr>
          <a:xfrm>
            <a:off x="5861768" y="506610"/>
            <a:ext cx="524976" cy="832043"/>
            <a:chOff x="0" y="51"/>
            <a:chExt cx="524974" cy="832042"/>
          </a:xfrm>
        </p:grpSpPr>
        <p:sp>
          <p:nvSpPr>
            <p:cNvPr id="51" name="Google Shape;25;p2"/>
            <p:cNvSpPr/>
            <p:nvPr/>
          </p:nvSpPr>
          <p:spPr>
            <a:xfrm>
              <a:off x="157982" y="725158"/>
              <a:ext cx="209011" cy="46013"/>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52" name="Google Shape;26;p2"/>
            <p:cNvSpPr/>
            <p:nvPr/>
          </p:nvSpPr>
          <p:spPr>
            <a:xfrm>
              <a:off x="157982" y="677870"/>
              <a:ext cx="209011" cy="46012"/>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53" name="Google Shape;27;p2"/>
            <p:cNvSpPr/>
            <p:nvPr/>
          </p:nvSpPr>
          <p:spPr>
            <a:xfrm>
              <a:off x="157982" y="771170"/>
              <a:ext cx="209011" cy="609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54" name="Google Shape;28;p2"/>
            <p:cNvSpPr/>
            <p:nvPr/>
          </p:nvSpPr>
          <p:spPr>
            <a:xfrm>
              <a:off x="135610" y="287356"/>
              <a:ext cx="72123" cy="34077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55" name="Google Shape;29;p2"/>
            <p:cNvSpPr/>
            <p:nvPr/>
          </p:nvSpPr>
          <p:spPr>
            <a:xfrm>
              <a:off x="-1" y="51"/>
              <a:ext cx="524976" cy="628080"/>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56" name="Google Shape;30;p2"/>
            <p:cNvSpPr/>
            <p:nvPr/>
          </p:nvSpPr>
          <p:spPr>
            <a:xfrm>
              <a:off x="317242" y="287356"/>
              <a:ext cx="72123" cy="34077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57" name="Google Shape;31;p2"/>
            <p:cNvSpPr/>
            <p:nvPr/>
          </p:nvSpPr>
          <p:spPr>
            <a:xfrm>
              <a:off x="170445" y="274896"/>
              <a:ext cx="184085" cy="39834"/>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58" name="Google Shape;32;p2"/>
            <p:cNvSpPr/>
            <p:nvPr/>
          </p:nvSpPr>
          <p:spPr>
            <a:xfrm>
              <a:off x="157982" y="633134"/>
              <a:ext cx="209011" cy="1"/>
            </a:xfrm>
            <a:prstGeom prst="line">
              <a:avLst/>
            </a:prstGeom>
            <a:noFill/>
            <a:ln w="12175" cap="rnd">
              <a:solidFill>
                <a:srgbClr val="FFFFFF"/>
              </a:solidFill>
              <a:prstDash val="solid"/>
              <a:round/>
            </a:ln>
            <a:effectLst/>
          </p:spPr>
          <p:txBody>
            <a:bodyPr wrap="square" lIns="45719" tIns="45719" rIns="45719" bIns="45719" numCol="1" anchor="t">
              <a:noAutofit/>
            </a:bodyPr>
            <a:lstStyle/>
            <a:p>
              <a:endParaRPr/>
            </a:p>
          </p:txBody>
        </p:sp>
      </p:grpSp>
      <p:sp>
        <p:nvSpPr>
          <p:cNvPr id="60" name="Title Text"/>
          <p:cNvSpPr txBox="1">
            <a:spLocks noGrp="1"/>
          </p:cNvSpPr>
          <p:nvPr>
            <p:ph type="title"/>
          </p:nvPr>
        </p:nvSpPr>
        <p:spPr>
          <a:xfrm>
            <a:off x="2757249" y="961350"/>
            <a:ext cx="3629402" cy="3220800"/>
          </a:xfrm>
          <a:prstGeom prst="rect">
            <a:avLst/>
          </a:prstGeom>
        </p:spPr>
        <p:txBody>
          <a:bodyPr>
            <a:normAutofit/>
          </a:bodyPr>
          <a:lstStyle>
            <a:lvl1pPr algn="ctr">
              <a:defRPr sz="3600"/>
            </a:lvl1pPr>
          </a:lstStyle>
          <a:p>
            <a:r>
              <a:t>Title Text</a:t>
            </a:r>
          </a:p>
        </p:txBody>
      </p:sp>
      <p:sp>
        <p:nvSpPr>
          <p:cNvPr id="61" name="Google Shape;34;p2"/>
          <p:cNvSpPr/>
          <p:nvPr/>
        </p:nvSpPr>
        <p:spPr>
          <a:xfrm>
            <a:off x="2757247" y="861969"/>
            <a:ext cx="300901" cy="3009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62" name="Google Shape;35;p2"/>
          <p:cNvSpPr/>
          <p:nvPr/>
        </p:nvSpPr>
        <p:spPr>
          <a:xfrm>
            <a:off x="3509928" y="4757334"/>
            <a:ext cx="213001" cy="2130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63" name="Google Shape;36;p2"/>
          <p:cNvSpPr/>
          <p:nvPr/>
        </p:nvSpPr>
        <p:spPr>
          <a:xfrm>
            <a:off x="5494851" y="4374527"/>
            <a:ext cx="413401" cy="4134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64" name="Slide Number"/>
          <p:cNvSpPr txBox="1">
            <a:spLocks noGrp="1"/>
          </p:cNvSpPr>
          <p:nvPr>
            <p:ph type="sldNum" sz="quarter" idx="2"/>
          </p:nvPr>
        </p:nvSpPr>
        <p:spPr>
          <a:xfrm>
            <a:off x="4419600" y="4586937"/>
            <a:ext cx="2133600" cy="3606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_1_1">
    <p:spTree>
      <p:nvGrpSpPr>
        <p:cNvPr id="1" name=""/>
        <p:cNvGrpSpPr/>
        <p:nvPr/>
      </p:nvGrpSpPr>
      <p:grpSpPr>
        <a:xfrm>
          <a:off x="0" y="0"/>
          <a:ext cx="0" cy="0"/>
          <a:chOff x="0" y="0"/>
          <a:chExt cx="0" cy="0"/>
        </a:xfrm>
      </p:grpSpPr>
      <p:sp>
        <p:nvSpPr>
          <p:cNvPr id="320" name="Google Shape;330;p13"/>
          <p:cNvSpPr/>
          <p:nvPr/>
        </p:nvSpPr>
        <p:spPr>
          <a:xfrm>
            <a:off x="407149" y="407074"/>
            <a:ext cx="8329802" cy="4329302"/>
          </a:xfrm>
          <a:prstGeom prst="rect">
            <a:avLst/>
          </a:prstGeom>
          <a:solidFill>
            <a:schemeClr val="accent2"/>
          </a:solidFill>
          <a:ln w="12700">
            <a:miter lim="400000"/>
          </a:ln>
        </p:spPr>
        <p:txBody>
          <a:bodyPr lIns="45719" rIns="45719" anchor="ctr"/>
          <a:lstStyle/>
          <a:p>
            <a:pPr>
              <a:defRPr>
                <a:solidFill>
                  <a:srgbClr val="000000"/>
                </a:solidFill>
              </a:defRPr>
            </a:pPr>
            <a:endParaRPr/>
          </a:p>
        </p:txBody>
      </p:sp>
      <p:sp>
        <p:nvSpPr>
          <p:cNvPr id="321" name="Google Shape;331;p13"/>
          <p:cNvSpPr/>
          <p:nvPr/>
        </p:nvSpPr>
        <p:spPr>
          <a:xfrm>
            <a:off x="-117276" y="847256"/>
            <a:ext cx="605402" cy="605402"/>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322" name="Google Shape;332;p13"/>
          <p:cNvSpPr/>
          <p:nvPr/>
        </p:nvSpPr>
        <p:spPr>
          <a:xfrm>
            <a:off x="217850" y="171250"/>
            <a:ext cx="1054200" cy="1054200"/>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323" name="Google Shape;333;p13"/>
          <p:cNvSpPr/>
          <p:nvPr/>
        </p:nvSpPr>
        <p:spPr>
          <a:xfrm>
            <a:off x="1156975" y="-137275"/>
            <a:ext cx="398701" cy="398702"/>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324" name="Google Shape;334;p13"/>
          <p:cNvSpPr/>
          <p:nvPr/>
        </p:nvSpPr>
        <p:spPr>
          <a:xfrm>
            <a:off x="1397224" y="337513"/>
            <a:ext cx="136801" cy="1368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325" name="Google Shape;335;p13"/>
          <p:cNvSpPr/>
          <p:nvPr/>
        </p:nvSpPr>
        <p:spPr>
          <a:xfrm>
            <a:off x="488128" y="1334485"/>
            <a:ext cx="213001" cy="2130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326" name="Google Shape;336;p13"/>
          <p:cNvSpPr/>
          <p:nvPr/>
        </p:nvSpPr>
        <p:spPr>
          <a:xfrm>
            <a:off x="7847949" y="4168078"/>
            <a:ext cx="1097701" cy="10977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327" name="Google Shape;337;p13"/>
          <p:cNvSpPr/>
          <p:nvPr/>
        </p:nvSpPr>
        <p:spPr>
          <a:xfrm>
            <a:off x="8507493" y="2981145"/>
            <a:ext cx="774601" cy="7746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328" name="Google Shape;338;p13"/>
          <p:cNvSpPr/>
          <p:nvPr/>
        </p:nvSpPr>
        <p:spPr>
          <a:xfrm>
            <a:off x="8094101" y="397393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329" name="Google Shape;339;p13"/>
          <p:cNvSpPr/>
          <p:nvPr/>
        </p:nvSpPr>
        <p:spPr>
          <a:xfrm>
            <a:off x="8622048" y="3872634"/>
            <a:ext cx="213001" cy="2130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330" name="Google Shape;340;p13"/>
          <p:cNvSpPr/>
          <p:nvPr/>
        </p:nvSpPr>
        <p:spPr>
          <a:xfrm>
            <a:off x="7550022" y="4801658"/>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331" name="Google Shape;341;p13"/>
          <p:cNvSpPr/>
          <p:nvPr/>
        </p:nvSpPr>
        <p:spPr>
          <a:xfrm>
            <a:off x="7325661" y="4674666"/>
            <a:ext cx="93901" cy="939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332" name="Google Shape;342;p13"/>
          <p:cNvSpPr/>
          <p:nvPr/>
        </p:nvSpPr>
        <p:spPr>
          <a:xfrm>
            <a:off x="258289" y="1577099"/>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333" name="Google Shape;343;p13"/>
          <p:cNvSpPr/>
          <p:nvPr/>
        </p:nvSpPr>
        <p:spPr>
          <a:xfrm>
            <a:off x="8726431" y="3200085"/>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2"/>
            </a:solidFill>
          </a:ln>
        </p:spPr>
        <p:txBody>
          <a:bodyPr lIns="45719" rIns="45719" anchor="ctr"/>
          <a:lstStyle/>
          <a:p>
            <a:pPr>
              <a:defRPr>
                <a:solidFill>
                  <a:srgbClr val="000000"/>
                </a:solidFill>
              </a:defRPr>
            </a:pPr>
            <a:endParaRPr/>
          </a:p>
        </p:txBody>
      </p:sp>
      <p:grpSp>
        <p:nvGrpSpPr>
          <p:cNvPr id="336" name="Google Shape;344;p13"/>
          <p:cNvGrpSpPr/>
          <p:nvPr/>
        </p:nvGrpSpPr>
        <p:grpSpPr>
          <a:xfrm>
            <a:off x="8142375" y="4477603"/>
            <a:ext cx="508821" cy="478650"/>
            <a:chOff x="0" y="30"/>
            <a:chExt cx="508820" cy="478649"/>
          </a:xfrm>
        </p:grpSpPr>
        <p:sp>
          <p:nvSpPr>
            <p:cNvPr id="334" name="Google Shape;345;p13"/>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35" name="Google Shape;346;p13"/>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345" name="Google Shape;347;p13"/>
          <p:cNvGrpSpPr/>
          <p:nvPr/>
        </p:nvGrpSpPr>
        <p:grpSpPr>
          <a:xfrm>
            <a:off x="545621" y="382428"/>
            <a:ext cx="398658" cy="631844"/>
            <a:chOff x="0" y="38"/>
            <a:chExt cx="398657" cy="631842"/>
          </a:xfrm>
        </p:grpSpPr>
        <p:sp>
          <p:nvSpPr>
            <p:cNvPr id="337" name="Google Shape;348;p13"/>
            <p:cNvSpPr/>
            <p:nvPr/>
          </p:nvSpPr>
          <p:spPr>
            <a:xfrm>
              <a:off x="119969" y="550675"/>
              <a:ext cx="158720" cy="34942"/>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38" name="Google Shape;349;p13"/>
            <p:cNvSpPr/>
            <p:nvPr/>
          </p:nvSpPr>
          <p:spPr>
            <a:xfrm>
              <a:off x="119969" y="514765"/>
              <a:ext cx="158720" cy="34942"/>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39" name="Google Shape;350;p13"/>
            <p:cNvSpPr/>
            <p:nvPr/>
          </p:nvSpPr>
          <p:spPr>
            <a:xfrm>
              <a:off x="119969" y="585616"/>
              <a:ext cx="158720" cy="462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40" name="Google Shape;351;p13"/>
            <p:cNvSpPr/>
            <p:nvPr/>
          </p:nvSpPr>
          <p:spPr>
            <a:xfrm>
              <a:off x="102980"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41" name="Google Shape;352;p13"/>
            <p:cNvSpPr/>
            <p:nvPr/>
          </p:nvSpPr>
          <p:spPr>
            <a:xfrm>
              <a:off x="-1" y="38"/>
              <a:ext cx="398659" cy="476956"/>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42" name="Google Shape;353;p13"/>
            <p:cNvSpPr/>
            <p:nvPr/>
          </p:nvSpPr>
          <p:spPr>
            <a:xfrm>
              <a:off x="240909"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43" name="Google Shape;354;p13"/>
            <p:cNvSpPr/>
            <p:nvPr/>
          </p:nvSpPr>
          <p:spPr>
            <a:xfrm>
              <a:off x="129433" y="208752"/>
              <a:ext cx="139792" cy="30250"/>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44" name="Google Shape;355;p13"/>
            <p:cNvSpPr/>
            <p:nvPr/>
          </p:nvSpPr>
          <p:spPr>
            <a:xfrm>
              <a:off x="119969" y="480794"/>
              <a:ext cx="158720" cy="1"/>
            </a:xfrm>
            <a:prstGeom prst="line">
              <a:avLst/>
            </a:prstGeom>
            <a:noFill/>
            <a:ln w="12175" cap="rnd">
              <a:solidFill>
                <a:srgbClr val="FFFFFF"/>
              </a:solidFill>
              <a:prstDash val="solid"/>
              <a:round/>
            </a:ln>
            <a:effectLst/>
          </p:spPr>
          <p:txBody>
            <a:bodyPr wrap="square" lIns="45719" tIns="45719" rIns="45719" bIns="45719" numCol="1" anchor="t">
              <a:noAutofit/>
            </a:bodyPr>
            <a:lstStyle/>
            <a:p>
              <a:endParaRPr/>
            </a:p>
          </p:txBody>
        </p:sp>
      </p:grpSp>
      <p:sp>
        <p:nvSpPr>
          <p:cNvPr id="346"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_1">
    <p:spTree>
      <p:nvGrpSpPr>
        <p:cNvPr id="1" name=""/>
        <p:cNvGrpSpPr/>
        <p:nvPr/>
      </p:nvGrpSpPr>
      <p:grpSpPr>
        <a:xfrm>
          <a:off x="0" y="0"/>
          <a:ext cx="0" cy="0"/>
          <a:chOff x="0" y="0"/>
          <a:chExt cx="0" cy="0"/>
        </a:xfrm>
      </p:grpSpPr>
      <p:sp>
        <p:nvSpPr>
          <p:cNvPr id="71" name="Google Shape;38;p3"/>
          <p:cNvSpPr/>
          <p:nvPr/>
        </p:nvSpPr>
        <p:spPr>
          <a:xfrm>
            <a:off x="407149" y="407074"/>
            <a:ext cx="8329802" cy="4329302"/>
          </a:xfrm>
          <a:prstGeom prst="rect">
            <a:avLst/>
          </a:prstGeom>
          <a:solidFill>
            <a:schemeClr val="accent1"/>
          </a:solidFill>
          <a:ln w="12700">
            <a:miter lim="400000"/>
          </a:ln>
        </p:spPr>
        <p:txBody>
          <a:bodyPr lIns="45719" rIns="45719" anchor="ctr"/>
          <a:lstStyle/>
          <a:p>
            <a:pPr>
              <a:defRPr>
                <a:solidFill>
                  <a:srgbClr val="000000"/>
                </a:solidFill>
              </a:defRPr>
            </a:pPr>
            <a:endParaRPr/>
          </a:p>
        </p:txBody>
      </p:sp>
      <p:sp>
        <p:nvSpPr>
          <p:cNvPr id="72" name="Google Shape;39;p3"/>
          <p:cNvSpPr/>
          <p:nvPr/>
        </p:nvSpPr>
        <p:spPr>
          <a:xfrm>
            <a:off x="2630449" y="630149"/>
            <a:ext cx="3883201" cy="3883202"/>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73" name="Google Shape;40;p3"/>
          <p:cNvSpPr/>
          <p:nvPr/>
        </p:nvSpPr>
        <p:spPr>
          <a:xfrm>
            <a:off x="5430349" y="228599"/>
            <a:ext cx="1388101" cy="1388102"/>
          </a:xfrm>
          <a:prstGeom prst="ellipse">
            <a:avLst/>
          </a:prstGeom>
          <a:solidFill>
            <a:schemeClr val="accent2">
              <a:alpha val="79620"/>
            </a:schemeClr>
          </a:solidFill>
          <a:ln w="12700">
            <a:miter lim="400000"/>
          </a:ln>
        </p:spPr>
        <p:txBody>
          <a:bodyPr lIns="45719" rIns="45719" anchor="ctr"/>
          <a:lstStyle/>
          <a:p>
            <a:pPr>
              <a:defRPr>
                <a:solidFill>
                  <a:srgbClr val="000000"/>
                </a:solidFill>
              </a:defRPr>
            </a:pPr>
            <a:endParaRPr/>
          </a:p>
        </p:txBody>
      </p:sp>
      <p:sp>
        <p:nvSpPr>
          <p:cNvPr id="74" name="Google Shape;41;p3"/>
          <p:cNvSpPr/>
          <p:nvPr/>
        </p:nvSpPr>
        <p:spPr>
          <a:xfrm>
            <a:off x="5908249" y="4660824"/>
            <a:ext cx="605401" cy="6054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75" name="Google Shape;42;p3"/>
          <p:cNvSpPr/>
          <p:nvPr/>
        </p:nvSpPr>
        <p:spPr>
          <a:xfrm>
            <a:off x="2706649" y="3872629"/>
            <a:ext cx="1097701" cy="10977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76" name="Google Shape;43;p3"/>
          <p:cNvSpPr/>
          <p:nvPr/>
        </p:nvSpPr>
        <p:spPr>
          <a:xfrm>
            <a:off x="2081694" y="771270"/>
            <a:ext cx="774601" cy="7746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77" name="Google Shape;44;p3"/>
          <p:cNvSpPr/>
          <p:nvPr/>
        </p:nvSpPr>
        <p:spPr>
          <a:xfrm>
            <a:off x="6513651" y="1616689"/>
            <a:ext cx="413401" cy="4134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78" name="Google Shape;45;p3"/>
          <p:cNvSpPr/>
          <p:nvPr/>
        </p:nvSpPr>
        <p:spPr>
          <a:xfrm>
            <a:off x="2420476" y="3612043"/>
            <a:ext cx="336901" cy="3369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79" name="Google Shape;46;p3"/>
          <p:cNvSpPr/>
          <p:nvPr/>
        </p:nvSpPr>
        <p:spPr>
          <a:xfrm>
            <a:off x="2362484" y="1670132"/>
            <a:ext cx="213001" cy="2130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80" name="Google Shape;47;p3"/>
          <p:cNvSpPr/>
          <p:nvPr/>
        </p:nvSpPr>
        <p:spPr>
          <a:xfrm>
            <a:off x="6818461" y="1338692"/>
            <a:ext cx="93901" cy="939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81" name="Google Shape;48;p3"/>
          <p:cNvSpPr/>
          <p:nvPr/>
        </p:nvSpPr>
        <p:spPr>
          <a:xfrm>
            <a:off x="6163988" y="4374524"/>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82" name="Google Shape;49;p3"/>
          <p:cNvSpPr/>
          <p:nvPr/>
        </p:nvSpPr>
        <p:spPr>
          <a:xfrm>
            <a:off x="2300631" y="990211"/>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1"/>
            </a:solidFill>
          </a:ln>
        </p:spPr>
        <p:txBody>
          <a:bodyPr lIns="45719" rIns="45719" anchor="ctr"/>
          <a:lstStyle/>
          <a:p>
            <a:pPr>
              <a:defRPr>
                <a:solidFill>
                  <a:srgbClr val="000000"/>
                </a:solidFill>
              </a:defRPr>
            </a:pPr>
            <a:endParaRPr/>
          </a:p>
        </p:txBody>
      </p:sp>
      <p:grpSp>
        <p:nvGrpSpPr>
          <p:cNvPr id="85" name="Google Shape;50;p3"/>
          <p:cNvGrpSpPr/>
          <p:nvPr/>
        </p:nvGrpSpPr>
        <p:grpSpPr>
          <a:xfrm>
            <a:off x="3001074" y="4182153"/>
            <a:ext cx="508822" cy="478651"/>
            <a:chOff x="0" y="30"/>
            <a:chExt cx="508820" cy="478649"/>
          </a:xfrm>
        </p:grpSpPr>
        <p:sp>
          <p:nvSpPr>
            <p:cNvPr id="83" name="Google Shape;51;p3"/>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84" name="Google Shape;52;p3"/>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94" name="Google Shape;53;p3"/>
          <p:cNvGrpSpPr/>
          <p:nvPr/>
        </p:nvGrpSpPr>
        <p:grpSpPr>
          <a:xfrm>
            <a:off x="5861768" y="506610"/>
            <a:ext cx="524976" cy="832043"/>
            <a:chOff x="0" y="51"/>
            <a:chExt cx="524974" cy="832042"/>
          </a:xfrm>
        </p:grpSpPr>
        <p:sp>
          <p:nvSpPr>
            <p:cNvPr id="86" name="Google Shape;54;p3"/>
            <p:cNvSpPr/>
            <p:nvPr/>
          </p:nvSpPr>
          <p:spPr>
            <a:xfrm>
              <a:off x="157982" y="725158"/>
              <a:ext cx="209011" cy="46013"/>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87" name="Google Shape;55;p3"/>
            <p:cNvSpPr/>
            <p:nvPr/>
          </p:nvSpPr>
          <p:spPr>
            <a:xfrm>
              <a:off x="157982" y="677870"/>
              <a:ext cx="209011" cy="46012"/>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88" name="Google Shape;56;p3"/>
            <p:cNvSpPr/>
            <p:nvPr/>
          </p:nvSpPr>
          <p:spPr>
            <a:xfrm>
              <a:off x="157982" y="771170"/>
              <a:ext cx="209011" cy="609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89" name="Google Shape;57;p3"/>
            <p:cNvSpPr/>
            <p:nvPr/>
          </p:nvSpPr>
          <p:spPr>
            <a:xfrm>
              <a:off x="135610" y="287356"/>
              <a:ext cx="72123" cy="34077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90" name="Google Shape;58;p3"/>
            <p:cNvSpPr/>
            <p:nvPr/>
          </p:nvSpPr>
          <p:spPr>
            <a:xfrm>
              <a:off x="-1" y="51"/>
              <a:ext cx="524976" cy="628080"/>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91" name="Google Shape;59;p3"/>
            <p:cNvSpPr/>
            <p:nvPr/>
          </p:nvSpPr>
          <p:spPr>
            <a:xfrm>
              <a:off x="317242" y="287356"/>
              <a:ext cx="72123" cy="34077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92" name="Google Shape;60;p3"/>
            <p:cNvSpPr/>
            <p:nvPr/>
          </p:nvSpPr>
          <p:spPr>
            <a:xfrm>
              <a:off x="170445" y="274896"/>
              <a:ext cx="184085" cy="39834"/>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FFFFFF"/>
                  </a:solidFill>
                </a:defRPr>
              </a:pPr>
              <a:endParaRPr/>
            </a:p>
          </p:txBody>
        </p:sp>
        <p:sp>
          <p:nvSpPr>
            <p:cNvPr id="93" name="Google Shape;61;p3"/>
            <p:cNvSpPr/>
            <p:nvPr/>
          </p:nvSpPr>
          <p:spPr>
            <a:xfrm>
              <a:off x="157982" y="633134"/>
              <a:ext cx="209011" cy="1"/>
            </a:xfrm>
            <a:prstGeom prst="line">
              <a:avLst/>
            </a:prstGeom>
            <a:noFill/>
            <a:ln w="12175" cap="rnd">
              <a:solidFill>
                <a:srgbClr val="FFFFFF"/>
              </a:solidFill>
              <a:prstDash val="solid"/>
              <a:round/>
            </a:ln>
            <a:effectLst/>
          </p:spPr>
          <p:txBody>
            <a:bodyPr wrap="square" lIns="45719" tIns="45719" rIns="45719" bIns="45719" numCol="1" anchor="t">
              <a:noAutofit/>
            </a:bodyPr>
            <a:lstStyle/>
            <a:p>
              <a:endParaRPr/>
            </a:p>
          </p:txBody>
        </p:sp>
      </p:grpSp>
      <p:sp>
        <p:nvSpPr>
          <p:cNvPr id="95" name="Google Shape;62;p3"/>
          <p:cNvSpPr/>
          <p:nvPr/>
        </p:nvSpPr>
        <p:spPr>
          <a:xfrm>
            <a:off x="2757247" y="861969"/>
            <a:ext cx="300901" cy="3009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96" name="Google Shape;63;p3"/>
          <p:cNvSpPr/>
          <p:nvPr/>
        </p:nvSpPr>
        <p:spPr>
          <a:xfrm>
            <a:off x="3509928" y="4757334"/>
            <a:ext cx="213001" cy="2130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97" name="Google Shape;64;p3"/>
          <p:cNvSpPr/>
          <p:nvPr/>
        </p:nvSpPr>
        <p:spPr>
          <a:xfrm>
            <a:off x="5494851" y="4374527"/>
            <a:ext cx="413401" cy="4134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98" name="Title Text"/>
          <p:cNvSpPr txBox="1">
            <a:spLocks noGrp="1"/>
          </p:cNvSpPr>
          <p:nvPr>
            <p:ph type="title"/>
          </p:nvPr>
        </p:nvSpPr>
        <p:spPr>
          <a:xfrm>
            <a:off x="2886099" y="1888150"/>
            <a:ext cx="3371702" cy="1159801"/>
          </a:xfrm>
          <a:prstGeom prst="rect">
            <a:avLst/>
          </a:prstGeom>
        </p:spPr>
        <p:txBody>
          <a:bodyPr anchor="b">
            <a:normAutofit/>
          </a:bodyPr>
          <a:lstStyle>
            <a:lvl1pPr algn="ctr">
              <a:defRPr sz="3000">
                <a:solidFill>
                  <a:schemeClr val="accent1"/>
                </a:solidFill>
              </a:defRPr>
            </a:lvl1pPr>
          </a:lstStyle>
          <a:p>
            <a:r>
              <a:t>Title Text</a:t>
            </a:r>
          </a:p>
        </p:txBody>
      </p:sp>
      <p:sp>
        <p:nvSpPr>
          <p:cNvPr id="99" name="Body Level One…"/>
          <p:cNvSpPr txBox="1">
            <a:spLocks noGrp="1"/>
          </p:cNvSpPr>
          <p:nvPr>
            <p:ph type="body" sz="quarter" idx="1"/>
          </p:nvPr>
        </p:nvSpPr>
        <p:spPr>
          <a:xfrm>
            <a:off x="2886099" y="2916252"/>
            <a:ext cx="3371702" cy="784801"/>
          </a:xfrm>
          <a:prstGeom prst="rect">
            <a:avLst/>
          </a:prstGeom>
        </p:spPr>
        <p:txBody>
          <a:bodyPr>
            <a:normAutofit/>
          </a:bodyPr>
          <a:lstStyle>
            <a:lvl1pPr marL="355600" indent="-254000" algn="ctr">
              <a:spcBef>
                <a:spcPts val="0"/>
              </a:spcBef>
              <a:buClrTx/>
              <a:buSzTx/>
              <a:buFontTx/>
              <a:buNone/>
              <a:defRPr>
                <a:solidFill>
                  <a:schemeClr val="accent2"/>
                </a:solidFill>
              </a:defRPr>
            </a:lvl1pPr>
            <a:lvl2pPr marL="355600" indent="203200" algn="ctr">
              <a:spcBef>
                <a:spcPts val="0"/>
              </a:spcBef>
              <a:buClrTx/>
              <a:buSzTx/>
              <a:buFontTx/>
              <a:buNone/>
              <a:defRPr>
                <a:solidFill>
                  <a:schemeClr val="accent2"/>
                </a:solidFill>
              </a:defRPr>
            </a:lvl2pPr>
            <a:lvl3pPr marL="355600" indent="660400" algn="ctr">
              <a:spcBef>
                <a:spcPts val="0"/>
              </a:spcBef>
              <a:buClrTx/>
              <a:buSzTx/>
              <a:buFontTx/>
              <a:buNone/>
              <a:defRPr>
                <a:solidFill>
                  <a:schemeClr val="accent2"/>
                </a:solidFill>
              </a:defRPr>
            </a:lvl3pPr>
            <a:lvl4pPr marL="355600" indent="1117600" algn="ctr">
              <a:spcBef>
                <a:spcPts val="0"/>
              </a:spcBef>
              <a:buClrTx/>
              <a:buSzTx/>
              <a:buFontTx/>
              <a:buNone/>
              <a:defRPr>
                <a:solidFill>
                  <a:schemeClr val="accent2"/>
                </a:solidFill>
              </a:defRPr>
            </a:lvl4pPr>
            <a:lvl5pPr marL="355600" indent="1574800" algn="ctr">
              <a:spcBef>
                <a:spcPts val="0"/>
              </a:spcBef>
              <a:buClrTx/>
              <a:buSzTx/>
              <a:buFontTx/>
              <a:buNone/>
              <a:defRPr>
                <a:solidFill>
                  <a:schemeClr val="accent2"/>
                </a:solidFill>
              </a:defRPr>
            </a:lvl5pPr>
          </a:lstStyle>
          <a:p>
            <a:r>
              <a:t>Body Level One</a:t>
            </a:r>
          </a:p>
          <a:p>
            <a:pPr lvl="1"/>
            <a:r>
              <a:t>Body Level Two</a:t>
            </a:r>
          </a:p>
          <a:p>
            <a:pPr lvl="2"/>
            <a:r>
              <a:t>Body Level Three</a:t>
            </a:r>
          </a:p>
          <a:p>
            <a:pPr lvl="3"/>
            <a:r>
              <a:t>Body Level Four</a:t>
            </a:r>
          </a:p>
          <a:p>
            <a:pPr lvl="4"/>
            <a:r>
              <a:t>Body Level Five</a:t>
            </a:r>
          </a:p>
        </p:txBody>
      </p:sp>
      <p:sp>
        <p:nvSpPr>
          <p:cNvPr id="100" name="Slide Number"/>
          <p:cNvSpPr txBox="1">
            <a:spLocks noGrp="1"/>
          </p:cNvSpPr>
          <p:nvPr>
            <p:ph type="sldNum" sz="quarter" idx="2"/>
          </p:nvPr>
        </p:nvSpPr>
        <p:spPr>
          <a:xfrm>
            <a:off x="4419600" y="4586937"/>
            <a:ext cx="2133600" cy="3606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_1_1">
    <p:spTree>
      <p:nvGrpSpPr>
        <p:cNvPr id="1" name=""/>
        <p:cNvGrpSpPr/>
        <p:nvPr/>
      </p:nvGrpSpPr>
      <p:grpSpPr>
        <a:xfrm>
          <a:off x="0" y="0"/>
          <a:ext cx="0" cy="0"/>
          <a:chOff x="0" y="0"/>
          <a:chExt cx="0" cy="0"/>
        </a:xfrm>
      </p:grpSpPr>
      <p:sp>
        <p:nvSpPr>
          <p:cNvPr id="107" name="Google Shape;68;p4"/>
          <p:cNvSpPr/>
          <p:nvPr/>
        </p:nvSpPr>
        <p:spPr>
          <a:xfrm>
            <a:off x="407149" y="407074"/>
            <a:ext cx="8329802" cy="4329302"/>
          </a:xfrm>
          <a:prstGeom prst="rect">
            <a:avLst/>
          </a:prstGeom>
          <a:solidFill>
            <a:schemeClr val="accent2"/>
          </a:solidFill>
          <a:ln w="12700">
            <a:miter lim="400000"/>
          </a:ln>
        </p:spPr>
        <p:txBody>
          <a:bodyPr lIns="45719" rIns="45719" anchor="ctr"/>
          <a:lstStyle/>
          <a:p>
            <a:pPr>
              <a:defRPr>
                <a:solidFill>
                  <a:srgbClr val="000000"/>
                </a:solidFill>
              </a:defRPr>
            </a:pPr>
            <a:endParaRPr/>
          </a:p>
        </p:txBody>
      </p:sp>
      <p:sp>
        <p:nvSpPr>
          <p:cNvPr id="108" name="Google Shape;69;p4"/>
          <p:cNvSpPr/>
          <p:nvPr/>
        </p:nvSpPr>
        <p:spPr>
          <a:xfrm>
            <a:off x="3811799" y="-194801"/>
            <a:ext cx="1520401" cy="1520402"/>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09" name="Google Shape;70;p4"/>
          <p:cNvSpPr/>
          <p:nvPr/>
        </p:nvSpPr>
        <p:spPr>
          <a:xfrm>
            <a:off x="4982150" y="734775"/>
            <a:ext cx="774601" cy="7746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110" name="Google Shape;71;p4"/>
          <p:cNvSpPr/>
          <p:nvPr/>
        </p:nvSpPr>
        <p:spPr>
          <a:xfrm>
            <a:off x="3469949" y="810972"/>
            <a:ext cx="213001" cy="2130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111" name="Google Shape;72;p4"/>
          <p:cNvSpPr/>
          <p:nvPr/>
        </p:nvSpPr>
        <p:spPr>
          <a:xfrm>
            <a:off x="3109874" y="154417"/>
            <a:ext cx="508801" cy="5088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112" name="Google Shape;73;p4"/>
          <p:cNvSpPr/>
          <p:nvPr/>
        </p:nvSpPr>
        <p:spPr>
          <a:xfrm>
            <a:off x="5395528" y="-85691"/>
            <a:ext cx="213001" cy="213002"/>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113" name="Google Shape;74;p4"/>
          <p:cNvSpPr/>
          <p:nvPr/>
        </p:nvSpPr>
        <p:spPr>
          <a:xfrm>
            <a:off x="-140400" y="3784203"/>
            <a:ext cx="1097700" cy="10977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14" name="Google Shape;75;p4"/>
          <p:cNvSpPr/>
          <p:nvPr/>
        </p:nvSpPr>
        <p:spPr>
          <a:xfrm>
            <a:off x="8079300" y="4416226"/>
            <a:ext cx="879301" cy="8793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115" name="Google Shape;76;p4"/>
          <p:cNvSpPr/>
          <p:nvPr/>
        </p:nvSpPr>
        <p:spPr>
          <a:xfrm>
            <a:off x="407150" y="4701449"/>
            <a:ext cx="336901" cy="3369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116" name="Google Shape;77;p4"/>
          <p:cNvSpPr/>
          <p:nvPr/>
        </p:nvSpPr>
        <p:spPr>
          <a:xfrm>
            <a:off x="8896576" y="4123321"/>
            <a:ext cx="292801" cy="2928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117" name="Google Shape;78;p4"/>
          <p:cNvSpPr/>
          <p:nvPr/>
        </p:nvSpPr>
        <p:spPr>
          <a:xfrm>
            <a:off x="7800547" y="4653307"/>
            <a:ext cx="213001" cy="2130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18" name="Google Shape;79;p4"/>
          <p:cNvSpPr/>
          <p:nvPr/>
        </p:nvSpPr>
        <p:spPr>
          <a:xfrm>
            <a:off x="8471996" y="4203227"/>
            <a:ext cx="93901" cy="939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119" name="Google Shape;80;p4"/>
          <p:cNvSpPr/>
          <p:nvPr/>
        </p:nvSpPr>
        <p:spPr>
          <a:xfrm>
            <a:off x="528659" y="3509274"/>
            <a:ext cx="213001" cy="2130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120" name="Google Shape;81;p4"/>
          <p:cNvSpPr/>
          <p:nvPr/>
        </p:nvSpPr>
        <p:spPr>
          <a:xfrm>
            <a:off x="8327811" y="4664736"/>
            <a:ext cx="382197" cy="382198"/>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2"/>
            </a:solidFill>
          </a:ln>
        </p:spPr>
        <p:txBody>
          <a:bodyPr lIns="45719" rIns="45719" anchor="ctr"/>
          <a:lstStyle/>
          <a:p>
            <a:pPr>
              <a:defRPr>
                <a:solidFill>
                  <a:srgbClr val="000000"/>
                </a:solidFill>
              </a:defRPr>
            </a:pPr>
            <a:endParaRPr/>
          </a:p>
        </p:txBody>
      </p:sp>
      <p:grpSp>
        <p:nvGrpSpPr>
          <p:cNvPr id="123" name="Google Shape;82;p4"/>
          <p:cNvGrpSpPr/>
          <p:nvPr/>
        </p:nvGrpSpPr>
        <p:grpSpPr>
          <a:xfrm>
            <a:off x="154024" y="4093729"/>
            <a:ext cx="508822" cy="478650"/>
            <a:chOff x="0" y="30"/>
            <a:chExt cx="508820" cy="478649"/>
          </a:xfrm>
        </p:grpSpPr>
        <p:sp>
          <p:nvSpPr>
            <p:cNvPr id="121" name="Google Shape;83;p4"/>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22" name="Google Shape;84;p4"/>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132" name="Google Shape;85;p4"/>
          <p:cNvGrpSpPr/>
          <p:nvPr/>
        </p:nvGrpSpPr>
        <p:grpSpPr>
          <a:xfrm>
            <a:off x="5222962" y="889750"/>
            <a:ext cx="292925" cy="464229"/>
            <a:chOff x="0" y="28"/>
            <a:chExt cx="292923" cy="464227"/>
          </a:xfrm>
        </p:grpSpPr>
        <p:sp>
          <p:nvSpPr>
            <p:cNvPr id="124" name="Google Shape;86;p4"/>
            <p:cNvSpPr/>
            <p:nvPr/>
          </p:nvSpPr>
          <p:spPr>
            <a:xfrm>
              <a:off x="88150" y="404593"/>
              <a:ext cx="116623" cy="2567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25" name="Google Shape;87;p4"/>
            <p:cNvSpPr/>
            <p:nvPr/>
          </p:nvSpPr>
          <p:spPr>
            <a:xfrm>
              <a:off x="88150" y="378209"/>
              <a:ext cx="116623" cy="2567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26" name="Google Shape;88;p4"/>
            <p:cNvSpPr/>
            <p:nvPr/>
          </p:nvSpPr>
          <p:spPr>
            <a:xfrm>
              <a:off x="88150" y="430264"/>
              <a:ext cx="116623" cy="3399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27" name="Google Shape;89;p4"/>
            <p:cNvSpPr/>
            <p:nvPr/>
          </p:nvSpPr>
          <p:spPr>
            <a:xfrm>
              <a:off x="75667" y="160327"/>
              <a:ext cx="40243" cy="1901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28" name="Google Shape;90;p4"/>
            <p:cNvSpPr/>
            <p:nvPr/>
          </p:nvSpPr>
          <p:spPr>
            <a:xfrm>
              <a:off x="-1" y="28"/>
              <a:ext cx="292925" cy="350430"/>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29" name="Google Shape;91;p4"/>
            <p:cNvSpPr/>
            <p:nvPr/>
          </p:nvSpPr>
          <p:spPr>
            <a:xfrm>
              <a:off x="177013" y="160327"/>
              <a:ext cx="40243" cy="19013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30" name="Google Shape;92;p4"/>
            <p:cNvSpPr/>
            <p:nvPr/>
          </p:nvSpPr>
          <p:spPr>
            <a:xfrm>
              <a:off x="95104" y="153375"/>
              <a:ext cx="102715" cy="22225"/>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31" name="Google Shape;93;p4"/>
            <p:cNvSpPr/>
            <p:nvPr/>
          </p:nvSpPr>
          <p:spPr>
            <a:xfrm>
              <a:off x="88150" y="353249"/>
              <a:ext cx="116623" cy="1"/>
            </a:xfrm>
            <a:prstGeom prst="line">
              <a:avLst/>
            </a:prstGeom>
            <a:noFill/>
            <a:ln w="12175" cap="rnd">
              <a:solidFill>
                <a:schemeClr val="accent1"/>
              </a:solidFill>
              <a:prstDash val="solid"/>
              <a:round/>
            </a:ln>
            <a:effectLst/>
          </p:spPr>
          <p:txBody>
            <a:bodyPr wrap="square" lIns="45719" tIns="45719" rIns="45719" bIns="45719" numCol="1" anchor="t">
              <a:noAutofit/>
            </a:bodyPr>
            <a:lstStyle/>
            <a:p>
              <a:endParaRPr/>
            </a:p>
          </p:txBody>
        </p:sp>
      </p:grpSp>
      <p:sp>
        <p:nvSpPr>
          <p:cNvPr id="133" name="Body Level One…"/>
          <p:cNvSpPr txBox="1">
            <a:spLocks noGrp="1"/>
          </p:cNvSpPr>
          <p:nvPr>
            <p:ph type="body" sz="quarter" idx="1"/>
          </p:nvPr>
        </p:nvSpPr>
        <p:spPr>
          <a:xfrm>
            <a:off x="1242275" y="1704600"/>
            <a:ext cx="6659700" cy="819900"/>
          </a:xfrm>
          <a:prstGeom prst="rect">
            <a:avLst/>
          </a:prstGeom>
        </p:spPr>
        <p:txBody>
          <a:bodyPr>
            <a:normAutofit/>
          </a:bodyPr>
          <a:lstStyle>
            <a:lvl1pPr indent="-419100" algn="ctr">
              <a:buClr>
                <a:srgbClr val="4A5C65"/>
              </a:buClr>
              <a:buSzPts val="3000"/>
              <a:defRPr sz="3000" i="1"/>
            </a:lvl1pPr>
            <a:lvl2pPr indent="-419100" algn="ctr">
              <a:buClr>
                <a:srgbClr val="4A5C65"/>
              </a:buClr>
              <a:buSzPts val="3000"/>
              <a:defRPr sz="3000" i="1"/>
            </a:lvl2pPr>
            <a:lvl3pPr indent="-419100" algn="ctr">
              <a:buClr>
                <a:srgbClr val="4A5C65"/>
              </a:buClr>
              <a:buSzPts val="3000"/>
              <a:defRPr sz="3000" i="1"/>
            </a:lvl3pPr>
            <a:lvl4pPr indent="-419100" algn="ctr">
              <a:buClr>
                <a:srgbClr val="4A5C65"/>
              </a:buClr>
              <a:buSzPts val="3000"/>
              <a:defRPr sz="3000" i="1"/>
            </a:lvl4pPr>
            <a:lvl5pPr indent="-419100" algn="ctr">
              <a:buClr>
                <a:srgbClr val="4A5C65"/>
              </a:buClr>
              <a:buSzPts val="3000"/>
              <a:defRPr sz="3000" i="1"/>
            </a:lvl5pPr>
          </a:lstStyle>
          <a:p>
            <a:r>
              <a:t>Body Level One</a:t>
            </a:r>
          </a:p>
          <a:p>
            <a:pPr lvl="1"/>
            <a:r>
              <a:t>Body Level Two</a:t>
            </a:r>
          </a:p>
          <a:p>
            <a:pPr lvl="2"/>
            <a:r>
              <a:t>Body Level Three</a:t>
            </a:r>
          </a:p>
          <a:p>
            <a:pPr lvl="3"/>
            <a:r>
              <a:t>Body Level Four</a:t>
            </a:r>
          </a:p>
          <a:p>
            <a:pPr lvl="4"/>
            <a:r>
              <a:t>Body Level Five</a:t>
            </a:r>
          </a:p>
        </p:txBody>
      </p:sp>
      <p:sp>
        <p:nvSpPr>
          <p:cNvPr id="134" name="Google Shape;95;p4"/>
          <p:cNvSpPr txBox="1"/>
          <p:nvPr/>
        </p:nvSpPr>
        <p:spPr>
          <a:xfrm>
            <a:off x="3593400" y="8929"/>
            <a:ext cx="1957200" cy="15399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lvl1pPr algn="ctr">
              <a:defRPr sz="9600" b="1">
                <a:solidFill>
                  <a:srgbClr val="FFFFFF"/>
                </a:solidFill>
              </a:defRPr>
            </a:lvl1pPr>
          </a:lstStyle>
          <a:p>
            <a:r>
              <a:t>“</a:t>
            </a: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_AND_BODY">
    <p:spTree>
      <p:nvGrpSpPr>
        <p:cNvPr id="1" name=""/>
        <p:cNvGrpSpPr/>
        <p:nvPr/>
      </p:nvGrpSpPr>
      <p:grpSpPr>
        <a:xfrm>
          <a:off x="0" y="0"/>
          <a:ext cx="0" cy="0"/>
          <a:chOff x="0" y="0"/>
          <a:chExt cx="0" cy="0"/>
        </a:xfrm>
      </p:grpSpPr>
      <p:sp>
        <p:nvSpPr>
          <p:cNvPr id="142" name="Google Shape;98;p5"/>
          <p:cNvSpPr/>
          <p:nvPr/>
        </p:nvSpPr>
        <p:spPr>
          <a:xfrm>
            <a:off x="407149" y="407074"/>
            <a:ext cx="8329802" cy="4329302"/>
          </a:xfrm>
          <a:prstGeom prst="rect">
            <a:avLst/>
          </a:prstGeom>
          <a:solidFill>
            <a:srgbClr val="DEE9F2"/>
          </a:solidFill>
          <a:ln w="12700">
            <a:miter lim="400000"/>
          </a:ln>
        </p:spPr>
        <p:txBody>
          <a:bodyPr lIns="45719" rIns="45719" anchor="ctr"/>
          <a:lstStyle/>
          <a:p>
            <a:pPr>
              <a:defRPr>
                <a:solidFill>
                  <a:srgbClr val="000000"/>
                </a:solidFill>
              </a:defRPr>
            </a:pPr>
            <a:endParaRPr/>
          </a:p>
        </p:txBody>
      </p:sp>
      <p:sp>
        <p:nvSpPr>
          <p:cNvPr id="143" name="Google Shape;99;p5"/>
          <p:cNvSpPr/>
          <p:nvPr/>
        </p:nvSpPr>
        <p:spPr>
          <a:xfrm>
            <a:off x="-167025" y="559475"/>
            <a:ext cx="2630400" cy="2630400"/>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44" name="Google Shape;100;p5"/>
          <p:cNvSpPr/>
          <p:nvPr/>
        </p:nvSpPr>
        <p:spPr>
          <a:xfrm>
            <a:off x="1812100" y="271400"/>
            <a:ext cx="1054201" cy="1054201"/>
          </a:xfrm>
          <a:prstGeom prst="ellipse">
            <a:avLst/>
          </a:prstGeom>
          <a:solidFill>
            <a:schemeClr val="accent2">
              <a:alpha val="79620"/>
            </a:schemeClr>
          </a:solidFill>
          <a:ln w="12700">
            <a:miter lim="400000"/>
          </a:ln>
        </p:spPr>
        <p:txBody>
          <a:bodyPr lIns="45719" rIns="45719" anchor="ctr"/>
          <a:lstStyle/>
          <a:p>
            <a:pPr>
              <a:defRPr>
                <a:solidFill>
                  <a:srgbClr val="000000"/>
                </a:solidFill>
              </a:defRPr>
            </a:pPr>
            <a:endParaRPr/>
          </a:p>
        </p:txBody>
      </p:sp>
      <p:sp>
        <p:nvSpPr>
          <p:cNvPr id="145" name="Google Shape;101;p5"/>
          <p:cNvSpPr/>
          <p:nvPr/>
        </p:nvSpPr>
        <p:spPr>
          <a:xfrm>
            <a:off x="1704596" y="-129655"/>
            <a:ext cx="300901" cy="3009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146" name="Google Shape;102;p5"/>
          <p:cNvSpPr/>
          <p:nvPr/>
        </p:nvSpPr>
        <p:spPr>
          <a:xfrm>
            <a:off x="228599" y="2887249"/>
            <a:ext cx="605402" cy="605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147" name="Google Shape;103;p5"/>
          <p:cNvSpPr/>
          <p:nvPr/>
        </p:nvSpPr>
        <p:spPr>
          <a:xfrm>
            <a:off x="1522902" y="316285"/>
            <a:ext cx="213001" cy="2130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148" name="Google Shape;104;p5"/>
          <p:cNvSpPr/>
          <p:nvPr/>
        </p:nvSpPr>
        <p:spPr>
          <a:xfrm>
            <a:off x="7847949" y="4168078"/>
            <a:ext cx="1097701" cy="10977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49" name="Google Shape;105;p5"/>
          <p:cNvSpPr/>
          <p:nvPr/>
        </p:nvSpPr>
        <p:spPr>
          <a:xfrm>
            <a:off x="8507493" y="2981145"/>
            <a:ext cx="774601" cy="7746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50" name="Google Shape;106;p5"/>
          <p:cNvSpPr/>
          <p:nvPr/>
        </p:nvSpPr>
        <p:spPr>
          <a:xfrm>
            <a:off x="8094101" y="397393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151" name="Google Shape;107;p5"/>
          <p:cNvSpPr/>
          <p:nvPr/>
        </p:nvSpPr>
        <p:spPr>
          <a:xfrm>
            <a:off x="8622048" y="3872634"/>
            <a:ext cx="213001" cy="2130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152" name="Google Shape;108;p5"/>
          <p:cNvSpPr/>
          <p:nvPr/>
        </p:nvSpPr>
        <p:spPr>
          <a:xfrm>
            <a:off x="7550022" y="4801658"/>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53" name="Google Shape;109;p5"/>
          <p:cNvSpPr/>
          <p:nvPr/>
        </p:nvSpPr>
        <p:spPr>
          <a:xfrm>
            <a:off x="7325661" y="4674666"/>
            <a:ext cx="93901" cy="939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54" name="Google Shape;110;p5"/>
          <p:cNvSpPr/>
          <p:nvPr/>
        </p:nvSpPr>
        <p:spPr>
          <a:xfrm>
            <a:off x="91938" y="2887249"/>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55" name="Google Shape;111;p5"/>
          <p:cNvSpPr/>
          <p:nvPr/>
        </p:nvSpPr>
        <p:spPr>
          <a:xfrm>
            <a:off x="8726431" y="3200085"/>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1"/>
            </a:solidFill>
          </a:ln>
        </p:spPr>
        <p:txBody>
          <a:bodyPr lIns="45719" rIns="45719" anchor="ctr"/>
          <a:lstStyle/>
          <a:p>
            <a:pPr>
              <a:defRPr>
                <a:solidFill>
                  <a:srgbClr val="000000"/>
                </a:solidFill>
              </a:defRPr>
            </a:pPr>
            <a:endParaRPr/>
          </a:p>
        </p:txBody>
      </p:sp>
      <p:grpSp>
        <p:nvGrpSpPr>
          <p:cNvPr id="158" name="Google Shape;112;p5"/>
          <p:cNvGrpSpPr/>
          <p:nvPr/>
        </p:nvGrpSpPr>
        <p:grpSpPr>
          <a:xfrm>
            <a:off x="8142375" y="4477603"/>
            <a:ext cx="508821" cy="478650"/>
            <a:chOff x="0" y="30"/>
            <a:chExt cx="508820" cy="478649"/>
          </a:xfrm>
        </p:grpSpPr>
        <p:sp>
          <p:nvSpPr>
            <p:cNvPr id="156" name="Google Shape;113;p5"/>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57" name="Google Shape;114;p5"/>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167" name="Google Shape;115;p5"/>
          <p:cNvGrpSpPr/>
          <p:nvPr/>
        </p:nvGrpSpPr>
        <p:grpSpPr>
          <a:xfrm>
            <a:off x="2139870" y="482578"/>
            <a:ext cx="398659" cy="631844"/>
            <a:chOff x="0" y="38"/>
            <a:chExt cx="398657" cy="631842"/>
          </a:xfrm>
        </p:grpSpPr>
        <p:sp>
          <p:nvSpPr>
            <p:cNvPr id="159" name="Google Shape;116;p5"/>
            <p:cNvSpPr/>
            <p:nvPr/>
          </p:nvSpPr>
          <p:spPr>
            <a:xfrm>
              <a:off x="119969" y="55067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60" name="Google Shape;117;p5"/>
            <p:cNvSpPr/>
            <p:nvPr/>
          </p:nvSpPr>
          <p:spPr>
            <a:xfrm>
              <a:off x="119969" y="51476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61" name="Google Shape;118;p5"/>
            <p:cNvSpPr/>
            <p:nvPr/>
          </p:nvSpPr>
          <p:spPr>
            <a:xfrm>
              <a:off x="119969" y="585616"/>
              <a:ext cx="158720" cy="462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62" name="Google Shape;119;p5"/>
            <p:cNvSpPr/>
            <p:nvPr/>
          </p:nvSpPr>
          <p:spPr>
            <a:xfrm>
              <a:off x="102980"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63" name="Google Shape;120;p5"/>
            <p:cNvSpPr/>
            <p:nvPr/>
          </p:nvSpPr>
          <p:spPr>
            <a:xfrm>
              <a:off x="-1" y="38"/>
              <a:ext cx="398659" cy="476956"/>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64" name="Google Shape;121;p5"/>
            <p:cNvSpPr/>
            <p:nvPr/>
          </p:nvSpPr>
          <p:spPr>
            <a:xfrm>
              <a:off x="240909"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65" name="Google Shape;122;p5"/>
            <p:cNvSpPr/>
            <p:nvPr/>
          </p:nvSpPr>
          <p:spPr>
            <a:xfrm>
              <a:off x="129433" y="208752"/>
              <a:ext cx="139792" cy="30250"/>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66" name="Google Shape;123;p5"/>
            <p:cNvSpPr/>
            <p:nvPr/>
          </p:nvSpPr>
          <p:spPr>
            <a:xfrm>
              <a:off x="119969" y="480794"/>
              <a:ext cx="158720" cy="1"/>
            </a:xfrm>
            <a:prstGeom prst="line">
              <a:avLst/>
            </a:prstGeom>
            <a:noFill/>
            <a:ln w="12175" cap="rnd">
              <a:solidFill>
                <a:schemeClr val="accent1"/>
              </a:solidFill>
              <a:prstDash val="solid"/>
              <a:round/>
            </a:ln>
            <a:effectLst/>
          </p:spPr>
          <p:txBody>
            <a:bodyPr wrap="square" lIns="45719" tIns="45719" rIns="45719" bIns="45719" numCol="1" anchor="t">
              <a:noAutofit/>
            </a:bodyPr>
            <a:lstStyle/>
            <a:p>
              <a:endParaRPr/>
            </a:p>
          </p:txBody>
        </p:sp>
      </p:grpSp>
      <p:sp>
        <p:nvSpPr>
          <p:cNvPr id="168" name="Title Text"/>
          <p:cNvSpPr txBox="1">
            <a:spLocks noGrp="1"/>
          </p:cNvSpPr>
          <p:nvPr>
            <p:ph type="title"/>
          </p:nvPr>
        </p:nvSpPr>
        <p:spPr>
          <a:xfrm>
            <a:off x="144074" y="559475"/>
            <a:ext cx="2142002" cy="2630400"/>
          </a:xfrm>
          <a:prstGeom prst="rect">
            <a:avLst/>
          </a:prstGeom>
        </p:spPr>
        <p:txBody>
          <a:bodyPr>
            <a:normAutofit/>
          </a:bodyPr>
          <a:lstStyle/>
          <a:p>
            <a:r>
              <a:t>Title Text</a:t>
            </a:r>
          </a:p>
        </p:txBody>
      </p:sp>
      <p:sp>
        <p:nvSpPr>
          <p:cNvPr id="169" name="Body Level One…"/>
          <p:cNvSpPr txBox="1">
            <a:spLocks noGrp="1"/>
          </p:cNvSpPr>
          <p:nvPr>
            <p:ph type="body" sz="half" idx="1"/>
          </p:nvPr>
        </p:nvSpPr>
        <p:spPr>
          <a:xfrm>
            <a:off x="2901875" y="1033400"/>
            <a:ext cx="5292300" cy="32673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_AND_TWO_COLUMNS">
    <p:spTree>
      <p:nvGrpSpPr>
        <p:cNvPr id="1" name=""/>
        <p:cNvGrpSpPr/>
        <p:nvPr/>
      </p:nvGrpSpPr>
      <p:grpSpPr>
        <a:xfrm>
          <a:off x="0" y="0"/>
          <a:ext cx="0" cy="0"/>
          <a:chOff x="0" y="0"/>
          <a:chExt cx="0" cy="0"/>
        </a:xfrm>
      </p:grpSpPr>
      <p:sp>
        <p:nvSpPr>
          <p:cNvPr id="177" name="Google Shape;128;p6"/>
          <p:cNvSpPr/>
          <p:nvPr/>
        </p:nvSpPr>
        <p:spPr>
          <a:xfrm>
            <a:off x="407149" y="407074"/>
            <a:ext cx="8329802" cy="4329302"/>
          </a:xfrm>
          <a:prstGeom prst="rect">
            <a:avLst/>
          </a:prstGeom>
          <a:solidFill>
            <a:srgbClr val="DEE9F2"/>
          </a:solidFill>
          <a:ln w="12700">
            <a:miter lim="400000"/>
          </a:ln>
        </p:spPr>
        <p:txBody>
          <a:bodyPr lIns="45719" rIns="45719" anchor="ctr"/>
          <a:lstStyle/>
          <a:p>
            <a:pPr>
              <a:defRPr>
                <a:solidFill>
                  <a:srgbClr val="000000"/>
                </a:solidFill>
              </a:defRPr>
            </a:pPr>
            <a:endParaRPr/>
          </a:p>
        </p:txBody>
      </p:sp>
      <p:sp>
        <p:nvSpPr>
          <p:cNvPr id="178" name="Google Shape;129;p6"/>
          <p:cNvSpPr/>
          <p:nvPr/>
        </p:nvSpPr>
        <p:spPr>
          <a:xfrm>
            <a:off x="-167025" y="559475"/>
            <a:ext cx="2630400" cy="2630400"/>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79" name="Google Shape;130;p6"/>
          <p:cNvSpPr/>
          <p:nvPr/>
        </p:nvSpPr>
        <p:spPr>
          <a:xfrm>
            <a:off x="1812100" y="271400"/>
            <a:ext cx="1054201" cy="1054201"/>
          </a:xfrm>
          <a:prstGeom prst="ellipse">
            <a:avLst/>
          </a:prstGeom>
          <a:solidFill>
            <a:schemeClr val="accent2">
              <a:alpha val="79620"/>
            </a:schemeClr>
          </a:solidFill>
          <a:ln w="12700">
            <a:miter lim="400000"/>
          </a:ln>
        </p:spPr>
        <p:txBody>
          <a:bodyPr lIns="45719" rIns="45719" anchor="ctr"/>
          <a:lstStyle/>
          <a:p>
            <a:pPr>
              <a:defRPr>
                <a:solidFill>
                  <a:srgbClr val="000000"/>
                </a:solidFill>
              </a:defRPr>
            </a:pPr>
            <a:endParaRPr/>
          </a:p>
        </p:txBody>
      </p:sp>
      <p:sp>
        <p:nvSpPr>
          <p:cNvPr id="180" name="Google Shape;131;p6"/>
          <p:cNvSpPr/>
          <p:nvPr/>
        </p:nvSpPr>
        <p:spPr>
          <a:xfrm>
            <a:off x="1704596" y="-129655"/>
            <a:ext cx="300901" cy="3009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181" name="Google Shape;132;p6"/>
          <p:cNvSpPr/>
          <p:nvPr/>
        </p:nvSpPr>
        <p:spPr>
          <a:xfrm>
            <a:off x="228599" y="2887249"/>
            <a:ext cx="605402" cy="605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182" name="Google Shape;133;p6"/>
          <p:cNvSpPr/>
          <p:nvPr/>
        </p:nvSpPr>
        <p:spPr>
          <a:xfrm>
            <a:off x="1522902" y="316285"/>
            <a:ext cx="213001" cy="2130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183" name="Google Shape;134;p6"/>
          <p:cNvSpPr/>
          <p:nvPr/>
        </p:nvSpPr>
        <p:spPr>
          <a:xfrm>
            <a:off x="7847949" y="4168078"/>
            <a:ext cx="1097701" cy="10977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84" name="Google Shape;135;p6"/>
          <p:cNvSpPr/>
          <p:nvPr/>
        </p:nvSpPr>
        <p:spPr>
          <a:xfrm>
            <a:off x="8507493" y="2981145"/>
            <a:ext cx="774601" cy="7746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85" name="Google Shape;136;p6"/>
          <p:cNvSpPr/>
          <p:nvPr/>
        </p:nvSpPr>
        <p:spPr>
          <a:xfrm>
            <a:off x="8094101" y="397393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186" name="Google Shape;137;p6"/>
          <p:cNvSpPr/>
          <p:nvPr/>
        </p:nvSpPr>
        <p:spPr>
          <a:xfrm>
            <a:off x="8622048" y="3872634"/>
            <a:ext cx="213001" cy="2130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187" name="Google Shape;138;p6"/>
          <p:cNvSpPr/>
          <p:nvPr/>
        </p:nvSpPr>
        <p:spPr>
          <a:xfrm>
            <a:off x="7550022" y="4801658"/>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88" name="Google Shape;139;p6"/>
          <p:cNvSpPr/>
          <p:nvPr/>
        </p:nvSpPr>
        <p:spPr>
          <a:xfrm>
            <a:off x="7325661" y="4674666"/>
            <a:ext cx="93901" cy="939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89" name="Google Shape;140;p6"/>
          <p:cNvSpPr/>
          <p:nvPr/>
        </p:nvSpPr>
        <p:spPr>
          <a:xfrm>
            <a:off x="91938" y="2887249"/>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90" name="Google Shape;141;p6"/>
          <p:cNvSpPr/>
          <p:nvPr/>
        </p:nvSpPr>
        <p:spPr>
          <a:xfrm>
            <a:off x="8726431" y="3200085"/>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1"/>
            </a:solidFill>
          </a:ln>
        </p:spPr>
        <p:txBody>
          <a:bodyPr lIns="45719" rIns="45719" anchor="ctr"/>
          <a:lstStyle/>
          <a:p>
            <a:pPr>
              <a:defRPr>
                <a:solidFill>
                  <a:srgbClr val="000000"/>
                </a:solidFill>
              </a:defRPr>
            </a:pPr>
            <a:endParaRPr/>
          </a:p>
        </p:txBody>
      </p:sp>
      <p:grpSp>
        <p:nvGrpSpPr>
          <p:cNvPr id="193" name="Google Shape;142;p6"/>
          <p:cNvGrpSpPr/>
          <p:nvPr/>
        </p:nvGrpSpPr>
        <p:grpSpPr>
          <a:xfrm>
            <a:off x="8142375" y="4477603"/>
            <a:ext cx="508821" cy="478650"/>
            <a:chOff x="0" y="30"/>
            <a:chExt cx="508820" cy="478649"/>
          </a:xfrm>
        </p:grpSpPr>
        <p:sp>
          <p:nvSpPr>
            <p:cNvPr id="191" name="Google Shape;143;p6"/>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92" name="Google Shape;144;p6"/>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202" name="Google Shape;145;p6"/>
          <p:cNvGrpSpPr/>
          <p:nvPr/>
        </p:nvGrpSpPr>
        <p:grpSpPr>
          <a:xfrm>
            <a:off x="2139870" y="482578"/>
            <a:ext cx="398659" cy="631844"/>
            <a:chOff x="0" y="38"/>
            <a:chExt cx="398657" cy="631842"/>
          </a:xfrm>
        </p:grpSpPr>
        <p:sp>
          <p:nvSpPr>
            <p:cNvPr id="194" name="Google Shape;146;p6"/>
            <p:cNvSpPr/>
            <p:nvPr/>
          </p:nvSpPr>
          <p:spPr>
            <a:xfrm>
              <a:off x="119969" y="55067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95" name="Google Shape;147;p6"/>
            <p:cNvSpPr/>
            <p:nvPr/>
          </p:nvSpPr>
          <p:spPr>
            <a:xfrm>
              <a:off x="119969" y="51476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96" name="Google Shape;148;p6"/>
            <p:cNvSpPr/>
            <p:nvPr/>
          </p:nvSpPr>
          <p:spPr>
            <a:xfrm>
              <a:off x="119969" y="585616"/>
              <a:ext cx="158720" cy="462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97" name="Google Shape;149;p6"/>
            <p:cNvSpPr/>
            <p:nvPr/>
          </p:nvSpPr>
          <p:spPr>
            <a:xfrm>
              <a:off x="102980"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98" name="Google Shape;150;p6"/>
            <p:cNvSpPr/>
            <p:nvPr/>
          </p:nvSpPr>
          <p:spPr>
            <a:xfrm>
              <a:off x="-1" y="38"/>
              <a:ext cx="398659" cy="476956"/>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99" name="Google Shape;151;p6"/>
            <p:cNvSpPr/>
            <p:nvPr/>
          </p:nvSpPr>
          <p:spPr>
            <a:xfrm>
              <a:off x="240909"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00" name="Google Shape;152;p6"/>
            <p:cNvSpPr/>
            <p:nvPr/>
          </p:nvSpPr>
          <p:spPr>
            <a:xfrm>
              <a:off x="129433" y="208752"/>
              <a:ext cx="139792" cy="30250"/>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01" name="Google Shape;153;p6"/>
            <p:cNvSpPr/>
            <p:nvPr/>
          </p:nvSpPr>
          <p:spPr>
            <a:xfrm>
              <a:off x="119969" y="480794"/>
              <a:ext cx="158720" cy="1"/>
            </a:xfrm>
            <a:prstGeom prst="line">
              <a:avLst/>
            </a:prstGeom>
            <a:noFill/>
            <a:ln w="12175" cap="rnd">
              <a:solidFill>
                <a:schemeClr val="accent1"/>
              </a:solidFill>
              <a:prstDash val="solid"/>
              <a:round/>
            </a:ln>
            <a:effectLst/>
          </p:spPr>
          <p:txBody>
            <a:bodyPr wrap="square" lIns="45719" tIns="45719" rIns="45719" bIns="45719" numCol="1" anchor="t">
              <a:noAutofit/>
            </a:bodyPr>
            <a:lstStyle/>
            <a:p>
              <a:endParaRPr/>
            </a:p>
          </p:txBody>
        </p:sp>
      </p:grpSp>
      <p:sp>
        <p:nvSpPr>
          <p:cNvPr id="203" name="Title Text"/>
          <p:cNvSpPr txBox="1">
            <a:spLocks noGrp="1"/>
          </p:cNvSpPr>
          <p:nvPr>
            <p:ph type="title"/>
          </p:nvPr>
        </p:nvSpPr>
        <p:spPr>
          <a:xfrm>
            <a:off x="144074" y="559475"/>
            <a:ext cx="2142002" cy="2630400"/>
          </a:xfrm>
          <a:prstGeom prst="rect">
            <a:avLst/>
          </a:prstGeom>
        </p:spPr>
        <p:txBody>
          <a:bodyPr>
            <a:normAutofit/>
          </a:bodyPr>
          <a:lstStyle/>
          <a:p>
            <a:r>
              <a:t>Title Text</a:t>
            </a:r>
          </a:p>
        </p:txBody>
      </p:sp>
      <p:sp>
        <p:nvSpPr>
          <p:cNvPr id="204" name="Body Level One…"/>
          <p:cNvSpPr txBox="1">
            <a:spLocks noGrp="1"/>
          </p:cNvSpPr>
          <p:nvPr>
            <p:ph type="body" sz="quarter" idx="1"/>
          </p:nvPr>
        </p:nvSpPr>
        <p:spPr>
          <a:xfrm>
            <a:off x="2830925" y="1200150"/>
            <a:ext cx="2516401" cy="3120301"/>
          </a:xfrm>
          <a:prstGeom prst="rect">
            <a:avLst/>
          </a:prstGeom>
        </p:spPr>
        <p:txBody>
          <a:bodyPr>
            <a:normAutofit/>
          </a:bodyPr>
          <a:lstStyle>
            <a:lvl1pPr indent="-342900">
              <a:buSzPts val="1800"/>
              <a:defRPr sz="1800"/>
            </a:lvl1pPr>
            <a:lvl2pPr indent="-342900">
              <a:buSzPts val="1800"/>
              <a:defRPr sz="1800"/>
            </a:lvl2pPr>
            <a:lvl3pPr indent="-342900">
              <a:buSzPts val="1800"/>
              <a:defRPr sz="1800"/>
            </a:lvl3pPr>
            <a:lvl4pPr indent="-342900">
              <a:buSzPts val="1800"/>
              <a:defRPr sz="1800"/>
            </a:lvl4pPr>
            <a:lvl5pPr indent="-342900">
              <a:buSzPts val="1800"/>
              <a:defRPr sz="1800"/>
            </a:lvl5pPr>
          </a:lstStyle>
          <a:p>
            <a:r>
              <a:t>Body Level One</a:t>
            </a:r>
          </a:p>
          <a:p>
            <a:pPr lvl="1"/>
            <a:r>
              <a:t>Body Level Two</a:t>
            </a:r>
          </a:p>
          <a:p>
            <a:pPr lvl="2"/>
            <a:r>
              <a:t>Body Level Three</a:t>
            </a:r>
          </a:p>
          <a:p>
            <a:pPr lvl="3"/>
            <a:r>
              <a:t>Body Level Four</a:t>
            </a:r>
          </a:p>
          <a:p>
            <a:pPr lvl="4"/>
            <a:r>
              <a:t>Body Level Five</a:t>
            </a:r>
          </a:p>
        </p:txBody>
      </p:sp>
      <p:sp>
        <p:nvSpPr>
          <p:cNvPr id="205" name="Google Shape;156;p6"/>
          <p:cNvSpPr txBox="1">
            <a:spLocks noGrp="1"/>
          </p:cNvSpPr>
          <p:nvPr>
            <p:ph type="body" sz="quarter" idx="21"/>
          </p:nvPr>
        </p:nvSpPr>
        <p:spPr>
          <a:xfrm>
            <a:off x="5651043" y="1200149"/>
            <a:ext cx="2671501" cy="3120302"/>
          </a:xfrm>
          <a:prstGeom prst="rect">
            <a:avLst/>
          </a:prstGeom>
        </p:spPr>
        <p:txBody>
          <a:bodyPr>
            <a:normAutofit/>
          </a:bodyPr>
          <a:lstStyle/>
          <a:p>
            <a:pPr indent="-342900">
              <a:buSzPts val="1800"/>
              <a:defRPr sz="1800"/>
            </a:pPr>
            <a:endParaRPr/>
          </a:p>
        </p:txBody>
      </p:sp>
      <p:sp>
        <p:nvSpPr>
          <p:cNvPr id="2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_ONLY">
    <p:spTree>
      <p:nvGrpSpPr>
        <p:cNvPr id="1" name=""/>
        <p:cNvGrpSpPr/>
        <p:nvPr/>
      </p:nvGrpSpPr>
      <p:grpSpPr>
        <a:xfrm>
          <a:off x="0" y="0"/>
          <a:ext cx="0" cy="0"/>
          <a:chOff x="0" y="0"/>
          <a:chExt cx="0" cy="0"/>
        </a:xfrm>
      </p:grpSpPr>
      <p:sp>
        <p:nvSpPr>
          <p:cNvPr id="213" name="Google Shape;191;p8"/>
          <p:cNvSpPr/>
          <p:nvPr/>
        </p:nvSpPr>
        <p:spPr>
          <a:xfrm>
            <a:off x="407149" y="407074"/>
            <a:ext cx="8329802" cy="4329302"/>
          </a:xfrm>
          <a:prstGeom prst="rect">
            <a:avLst/>
          </a:prstGeom>
          <a:solidFill>
            <a:srgbClr val="DEE9F2"/>
          </a:solidFill>
          <a:ln w="12700">
            <a:miter lim="400000"/>
          </a:ln>
        </p:spPr>
        <p:txBody>
          <a:bodyPr lIns="45719" rIns="45719" anchor="ctr"/>
          <a:lstStyle/>
          <a:p>
            <a:pPr>
              <a:defRPr>
                <a:solidFill>
                  <a:srgbClr val="000000"/>
                </a:solidFill>
              </a:defRPr>
            </a:pPr>
            <a:endParaRPr/>
          </a:p>
        </p:txBody>
      </p:sp>
      <p:sp>
        <p:nvSpPr>
          <p:cNvPr id="214" name="Google Shape;192;p8"/>
          <p:cNvSpPr/>
          <p:nvPr/>
        </p:nvSpPr>
        <p:spPr>
          <a:xfrm>
            <a:off x="-167025" y="559475"/>
            <a:ext cx="2630400" cy="2630400"/>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15" name="Google Shape;193;p8"/>
          <p:cNvSpPr/>
          <p:nvPr/>
        </p:nvSpPr>
        <p:spPr>
          <a:xfrm>
            <a:off x="1812100" y="271400"/>
            <a:ext cx="1054201" cy="1054201"/>
          </a:xfrm>
          <a:prstGeom prst="ellipse">
            <a:avLst/>
          </a:prstGeom>
          <a:solidFill>
            <a:schemeClr val="accent2">
              <a:alpha val="79620"/>
            </a:schemeClr>
          </a:solidFill>
          <a:ln w="12700">
            <a:miter lim="400000"/>
          </a:ln>
        </p:spPr>
        <p:txBody>
          <a:bodyPr lIns="45719" rIns="45719" anchor="ctr"/>
          <a:lstStyle/>
          <a:p>
            <a:pPr>
              <a:defRPr>
                <a:solidFill>
                  <a:srgbClr val="000000"/>
                </a:solidFill>
              </a:defRPr>
            </a:pPr>
            <a:endParaRPr/>
          </a:p>
        </p:txBody>
      </p:sp>
      <p:sp>
        <p:nvSpPr>
          <p:cNvPr id="216" name="Google Shape;194;p8"/>
          <p:cNvSpPr/>
          <p:nvPr/>
        </p:nvSpPr>
        <p:spPr>
          <a:xfrm>
            <a:off x="1704596" y="-129655"/>
            <a:ext cx="300901" cy="3009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217" name="Google Shape;195;p8"/>
          <p:cNvSpPr/>
          <p:nvPr/>
        </p:nvSpPr>
        <p:spPr>
          <a:xfrm>
            <a:off x="228599" y="2887249"/>
            <a:ext cx="605402" cy="605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218" name="Google Shape;196;p8"/>
          <p:cNvSpPr/>
          <p:nvPr/>
        </p:nvSpPr>
        <p:spPr>
          <a:xfrm>
            <a:off x="1522902" y="316285"/>
            <a:ext cx="213001" cy="2130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219" name="Google Shape;197;p8"/>
          <p:cNvSpPr/>
          <p:nvPr/>
        </p:nvSpPr>
        <p:spPr>
          <a:xfrm>
            <a:off x="7847949" y="4168078"/>
            <a:ext cx="1097701" cy="10977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20" name="Google Shape;198;p8"/>
          <p:cNvSpPr/>
          <p:nvPr/>
        </p:nvSpPr>
        <p:spPr>
          <a:xfrm>
            <a:off x="8507493" y="2981145"/>
            <a:ext cx="774601" cy="7746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21" name="Google Shape;199;p8"/>
          <p:cNvSpPr/>
          <p:nvPr/>
        </p:nvSpPr>
        <p:spPr>
          <a:xfrm>
            <a:off x="8094101" y="397393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222" name="Google Shape;200;p8"/>
          <p:cNvSpPr/>
          <p:nvPr/>
        </p:nvSpPr>
        <p:spPr>
          <a:xfrm>
            <a:off x="8622048" y="3872634"/>
            <a:ext cx="213001" cy="2130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223" name="Google Shape;201;p8"/>
          <p:cNvSpPr/>
          <p:nvPr/>
        </p:nvSpPr>
        <p:spPr>
          <a:xfrm>
            <a:off x="7550022" y="4801658"/>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24" name="Google Shape;202;p8"/>
          <p:cNvSpPr/>
          <p:nvPr/>
        </p:nvSpPr>
        <p:spPr>
          <a:xfrm>
            <a:off x="7325661" y="4674666"/>
            <a:ext cx="93901" cy="939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25" name="Google Shape;203;p8"/>
          <p:cNvSpPr/>
          <p:nvPr/>
        </p:nvSpPr>
        <p:spPr>
          <a:xfrm>
            <a:off x="91938" y="2887249"/>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26" name="Google Shape;204;p8"/>
          <p:cNvSpPr/>
          <p:nvPr/>
        </p:nvSpPr>
        <p:spPr>
          <a:xfrm>
            <a:off x="8726431" y="3200085"/>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1"/>
            </a:solidFill>
          </a:ln>
        </p:spPr>
        <p:txBody>
          <a:bodyPr lIns="45719" rIns="45719" anchor="ctr"/>
          <a:lstStyle/>
          <a:p>
            <a:pPr>
              <a:defRPr>
                <a:solidFill>
                  <a:srgbClr val="000000"/>
                </a:solidFill>
              </a:defRPr>
            </a:pPr>
            <a:endParaRPr/>
          </a:p>
        </p:txBody>
      </p:sp>
      <p:grpSp>
        <p:nvGrpSpPr>
          <p:cNvPr id="229" name="Google Shape;205;p8"/>
          <p:cNvGrpSpPr/>
          <p:nvPr/>
        </p:nvGrpSpPr>
        <p:grpSpPr>
          <a:xfrm>
            <a:off x="8142375" y="4477603"/>
            <a:ext cx="508821" cy="478650"/>
            <a:chOff x="0" y="30"/>
            <a:chExt cx="508820" cy="478649"/>
          </a:xfrm>
        </p:grpSpPr>
        <p:sp>
          <p:nvSpPr>
            <p:cNvPr id="227" name="Google Shape;206;p8"/>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28" name="Google Shape;207;p8"/>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238" name="Google Shape;208;p8"/>
          <p:cNvGrpSpPr/>
          <p:nvPr/>
        </p:nvGrpSpPr>
        <p:grpSpPr>
          <a:xfrm>
            <a:off x="2139870" y="482578"/>
            <a:ext cx="398659" cy="631844"/>
            <a:chOff x="0" y="38"/>
            <a:chExt cx="398657" cy="631842"/>
          </a:xfrm>
        </p:grpSpPr>
        <p:sp>
          <p:nvSpPr>
            <p:cNvPr id="230" name="Google Shape;209;p8"/>
            <p:cNvSpPr/>
            <p:nvPr/>
          </p:nvSpPr>
          <p:spPr>
            <a:xfrm>
              <a:off x="119969" y="55067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1" name="Google Shape;210;p8"/>
            <p:cNvSpPr/>
            <p:nvPr/>
          </p:nvSpPr>
          <p:spPr>
            <a:xfrm>
              <a:off x="119969" y="51476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2" name="Google Shape;211;p8"/>
            <p:cNvSpPr/>
            <p:nvPr/>
          </p:nvSpPr>
          <p:spPr>
            <a:xfrm>
              <a:off x="119969" y="585616"/>
              <a:ext cx="158720" cy="462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3" name="Google Shape;212;p8"/>
            <p:cNvSpPr/>
            <p:nvPr/>
          </p:nvSpPr>
          <p:spPr>
            <a:xfrm>
              <a:off x="102980"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4" name="Google Shape;213;p8"/>
            <p:cNvSpPr/>
            <p:nvPr/>
          </p:nvSpPr>
          <p:spPr>
            <a:xfrm>
              <a:off x="-1" y="38"/>
              <a:ext cx="398659" cy="476956"/>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5" name="Google Shape;214;p8"/>
            <p:cNvSpPr/>
            <p:nvPr/>
          </p:nvSpPr>
          <p:spPr>
            <a:xfrm>
              <a:off x="240909"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6" name="Google Shape;215;p8"/>
            <p:cNvSpPr/>
            <p:nvPr/>
          </p:nvSpPr>
          <p:spPr>
            <a:xfrm>
              <a:off x="129433" y="208752"/>
              <a:ext cx="139792" cy="30250"/>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7" name="Google Shape;216;p8"/>
            <p:cNvSpPr/>
            <p:nvPr/>
          </p:nvSpPr>
          <p:spPr>
            <a:xfrm>
              <a:off x="119969" y="480794"/>
              <a:ext cx="158720" cy="1"/>
            </a:xfrm>
            <a:prstGeom prst="line">
              <a:avLst/>
            </a:prstGeom>
            <a:noFill/>
            <a:ln w="12175" cap="rnd">
              <a:solidFill>
                <a:schemeClr val="accent1"/>
              </a:solidFill>
              <a:prstDash val="solid"/>
              <a:round/>
            </a:ln>
            <a:effectLst/>
          </p:spPr>
          <p:txBody>
            <a:bodyPr wrap="square" lIns="45719" tIns="45719" rIns="45719" bIns="45719" numCol="1" anchor="t">
              <a:noAutofit/>
            </a:bodyPr>
            <a:lstStyle/>
            <a:p>
              <a:endParaRPr/>
            </a:p>
          </p:txBody>
        </p:sp>
      </p:grpSp>
      <p:sp>
        <p:nvSpPr>
          <p:cNvPr id="239" name="Title Text"/>
          <p:cNvSpPr txBox="1">
            <a:spLocks noGrp="1"/>
          </p:cNvSpPr>
          <p:nvPr>
            <p:ph type="title"/>
          </p:nvPr>
        </p:nvSpPr>
        <p:spPr>
          <a:xfrm>
            <a:off x="144074" y="559475"/>
            <a:ext cx="2142002" cy="2630400"/>
          </a:xfrm>
          <a:prstGeom prst="rect">
            <a:avLst/>
          </a:prstGeom>
        </p:spPr>
        <p:txBody>
          <a:bodyPr>
            <a:normAutofit/>
          </a:bodyPr>
          <a:lstStyle/>
          <a:p>
            <a:r>
              <a:t>Title Text</a:t>
            </a:r>
          </a:p>
        </p:txBody>
      </p:sp>
      <p:sp>
        <p:nvSpPr>
          <p:cNvPr id="2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LANK_2">
    <p:spTree>
      <p:nvGrpSpPr>
        <p:cNvPr id="1" name=""/>
        <p:cNvGrpSpPr/>
        <p:nvPr/>
      </p:nvGrpSpPr>
      <p:grpSpPr>
        <a:xfrm>
          <a:off x="0" y="0"/>
          <a:ext cx="0" cy="0"/>
          <a:chOff x="0" y="0"/>
          <a:chExt cx="0" cy="0"/>
        </a:xfrm>
      </p:grpSpPr>
      <p:sp>
        <p:nvSpPr>
          <p:cNvPr id="254" name="Google Shape;274;p11"/>
          <p:cNvSpPr/>
          <p:nvPr/>
        </p:nvSpPr>
        <p:spPr>
          <a:xfrm>
            <a:off x="0" y="0"/>
            <a:ext cx="9144001" cy="51573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moveTo>
                  <a:pt x="966" y="1713"/>
                </a:moveTo>
                <a:lnTo>
                  <a:pt x="966" y="19887"/>
                </a:lnTo>
                <a:lnTo>
                  <a:pt x="20634" y="19887"/>
                </a:lnTo>
                <a:lnTo>
                  <a:pt x="20634" y="1713"/>
                </a:lnTo>
                <a:close/>
              </a:path>
            </a:pathLst>
          </a:custGeom>
          <a:solidFill>
            <a:srgbClr val="FFFFFF"/>
          </a:solidFill>
          <a:ln w="12700">
            <a:miter lim="400000"/>
          </a:ln>
        </p:spPr>
        <p:txBody>
          <a:bodyPr lIns="45719" rIns="45719" anchor="ctr"/>
          <a:lstStyle/>
          <a:p>
            <a:pPr>
              <a:defRPr>
                <a:solidFill>
                  <a:srgbClr val="000000"/>
                </a:solidFill>
              </a:defRPr>
            </a:pPr>
            <a:endParaRPr/>
          </a:p>
        </p:txBody>
      </p:sp>
      <p:sp>
        <p:nvSpPr>
          <p:cNvPr id="255" name="Google Shape;275;p11"/>
          <p:cNvSpPr/>
          <p:nvPr/>
        </p:nvSpPr>
        <p:spPr>
          <a:xfrm>
            <a:off x="-117276" y="847256"/>
            <a:ext cx="605402" cy="605402"/>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56" name="Google Shape;276;p11"/>
          <p:cNvSpPr/>
          <p:nvPr/>
        </p:nvSpPr>
        <p:spPr>
          <a:xfrm>
            <a:off x="217850" y="171250"/>
            <a:ext cx="1054200" cy="1054200"/>
          </a:xfrm>
          <a:prstGeom prst="ellipse">
            <a:avLst/>
          </a:prstGeom>
          <a:solidFill>
            <a:schemeClr val="accent2">
              <a:alpha val="79620"/>
            </a:schemeClr>
          </a:solidFill>
          <a:ln w="12700">
            <a:miter lim="400000"/>
          </a:ln>
        </p:spPr>
        <p:txBody>
          <a:bodyPr lIns="45719" rIns="45719" anchor="ctr"/>
          <a:lstStyle/>
          <a:p>
            <a:pPr>
              <a:defRPr>
                <a:solidFill>
                  <a:srgbClr val="000000"/>
                </a:solidFill>
              </a:defRPr>
            </a:pPr>
            <a:endParaRPr/>
          </a:p>
        </p:txBody>
      </p:sp>
      <p:sp>
        <p:nvSpPr>
          <p:cNvPr id="257" name="Google Shape;277;p11"/>
          <p:cNvSpPr/>
          <p:nvPr/>
        </p:nvSpPr>
        <p:spPr>
          <a:xfrm>
            <a:off x="1156975" y="-137275"/>
            <a:ext cx="398701" cy="398702"/>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258" name="Google Shape;278;p11"/>
          <p:cNvSpPr/>
          <p:nvPr/>
        </p:nvSpPr>
        <p:spPr>
          <a:xfrm>
            <a:off x="1397224" y="337513"/>
            <a:ext cx="136801" cy="1368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59" name="Google Shape;279;p11"/>
          <p:cNvSpPr/>
          <p:nvPr/>
        </p:nvSpPr>
        <p:spPr>
          <a:xfrm>
            <a:off x="488128" y="1334485"/>
            <a:ext cx="213001" cy="2130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260" name="Google Shape;280;p11"/>
          <p:cNvSpPr/>
          <p:nvPr/>
        </p:nvSpPr>
        <p:spPr>
          <a:xfrm>
            <a:off x="7847949" y="4168078"/>
            <a:ext cx="1097701" cy="10977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61" name="Google Shape;281;p11"/>
          <p:cNvSpPr/>
          <p:nvPr/>
        </p:nvSpPr>
        <p:spPr>
          <a:xfrm>
            <a:off x="8507493" y="2981145"/>
            <a:ext cx="774601" cy="7746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262" name="Google Shape;282;p11"/>
          <p:cNvSpPr/>
          <p:nvPr/>
        </p:nvSpPr>
        <p:spPr>
          <a:xfrm>
            <a:off x="8094101" y="397393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263" name="Google Shape;283;p11"/>
          <p:cNvSpPr/>
          <p:nvPr/>
        </p:nvSpPr>
        <p:spPr>
          <a:xfrm>
            <a:off x="8622048" y="3872634"/>
            <a:ext cx="213001" cy="2130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264" name="Google Shape;284;p11"/>
          <p:cNvSpPr/>
          <p:nvPr/>
        </p:nvSpPr>
        <p:spPr>
          <a:xfrm>
            <a:off x="7550022" y="4801658"/>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65" name="Google Shape;285;p11"/>
          <p:cNvSpPr/>
          <p:nvPr/>
        </p:nvSpPr>
        <p:spPr>
          <a:xfrm>
            <a:off x="7325661" y="4674666"/>
            <a:ext cx="93901" cy="939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66" name="Google Shape;286;p11"/>
          <p:cNvSpPr/>
          <p:nvPr/>
        </p:nvSpPr>
        <p:spPr>
          <a:xfrm>
            <a:off x="258289" y="1577099"/>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67" name="Google Shape;287;p11"/>
          <p:cNvSpPr/>
          <p:nvPr/>
        </p:nvSpPr>
        <p:spPr>
          <a:xfrm>
            <a:off x="8726431" y="3200085"/>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2"/>
            </a:solidFill>
          </a:ln>
        </p:spPr>
        <p:txBody>
          <a:bodyPr lIns="45719" rIns="45719" anchor="ctr"/>
          <a:lstStyle/>
          <a:p>
            <a:pPr>
              <a:defRPr>
                <a:solidFill>
                  <a:srgbClr val="000000"/>
                </a:solidFill>
              </a:defRPr>
            </a:pPr>
            <a:endParaRPr/>
          </a:p>
        </p:txBody>
      </p:sp>
      <p:grpSp>
        <p:nvGrpSpPr>
          <p:cNvPr id="270" name="Google Shape;288;p11"/>
          <p:cNvGrpSpPr/>
          <p:nvPr/>
        </p:nvGrpSpPr>
        <p:grpSpPr>
          <a:xfrm>
            <a:off x="8142375" y="4477603"/>
            <a:ext cx="508821" cy="478650"/>
            <a:chOff x="0" y="30"/>
            <a:chExt cx="508820" cy="478649"/>
          </a:xfrm>
        </p:grpSpPr>
        <p:sp>
          <p:nvSpPr>
            <p:cNvPr id="268" name="Google Shape;289;p11"/>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69" name="Google Shape;290;p11"/>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279" name="Google Shape;291;p11"/>
          <p:cNvGrpSpPr/>
          <p:nvPr/>
        </p:nvGrpSpPr>
        <p:grpSpPr>
          <a:xfrm>
            <a:off x="545621" y="382428"/>
            <a:ext cx="398658" cy="631844"/>
            <a:chOff x="0" y="38"/>
            <a:chExt cx="398657" cy="631842"/>
          </a:xfrm>
        </p:grpSpPr>
        <p:sp>
          <p:nvSpPr>
            <p:cNvPr id="271" name="Google Shape;292;p11"/>
            <p:cNvSpPr/>
            <p:nvPr/>
          </p:nvSpPr>
          <p:spPr>
            <a:xfrm>
              <a:off x="119969" y="55067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72" name="Google Shape;293;p11"/>
            <p:cNvSpPr/>
            <p:nvPr/>
          </p:nvSpPr>
          <p:spPr>
            <a:xfrm>
              <a:off x="119969" y="51476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73" name="Google Shape;294;p11"/>
            <p:cNvSpPr/>
            <p:nvPr/>
          </p:nvSpPr>
          <p:spPr>
            <a:xfrm>
              <a:off x="119969" y="585616"/>
              <a:ext cx="158720" cy="462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74" name="Google Shape;295;p11"/>
            <p:cNvSpPr/>
            <p:nvPr/>
          </p:nvSpPr>
          <p:spPr>
            <a:xfrm>
              <a:off x="102980"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75" name="Google Shape;296;p11"/>
            <p:cNvSpPr/>
            <p:nvPr/>
          </p:nvSpPr>
          <p:spPr>
            <a:xfrm>
              <a:off x="-1" y="38"/>
              <a:ext cx="398659" cy="476956"/>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76" name="Google Shape;297;p11"/>
            <p:cNvSpPr/>
            <p:nvPr/>
          </p:nvSpPr>
          <p:spPr>
            <a:xfrm>
              <a:off x="240909"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77" name="Google Shape;298;p11"/>
            <p:cNvSpPr/>
            <p:nvPr/>
          </p:nvSpPr>
          <p:spPr>
            <a:xfrm>
              <a:off x="129433" y="208752"/>
              <a:ext cx="139792" cy="30250"/>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78" name="Google Shape;299;p11"/>
            <p:cNvSpPr/>
            <p:nvPr/>
          </p:nvSpPr>
          <p:spPr>
            <a:xfrm>
              <a:off x="119969" y="480794"/>
              <a:ext cx="158720" cy="1"/>
            </a:xfrm>
            <a:prstGeom prst="line">
              <a:avLst/>
            </a:prstGeom>
            <a:noFill/>
            <a:ln w="12175" cap="rnd">
              <a:solidFill>
                <a:schemeClr val="accent1"/>
              </a:solidFill>
              <a:prstDash val="solid"/>
              <a:round/>
            </a:ln>
            <a:effectLst/>
          </p:spPr>
          <p:txBody>
            <a:bodyPr wrap="square" lIns="45719" tIns="45719" rIns="45719" bIns="45719" numCol="1" anchor="t">
              <a:noAutofit/>
            </a:bodyPr>
            <a:lstStyle/>
            <a:p>
              <a:endParaRPr/>
            </a:p>
          </p:txBody>
        </p:sp>
      </p:grpSp>
      <p:sp>
        <p:nvSpPr>
          <p:cNvPr id="2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BLANK_1">
    <p:spTree>
      <p:nvGrpSpPr>
        <p:cNvPr id="1" name=""/>
        <p:cNvGrpSpPr/>
        <p:nvPr/>
      </p:nvGrpSpPr>
      <p:grpSpPr>
        <a:xfrm>
          <a:off x="0" y="0"/>
          <a:ext cx="0" cy="0"/>
          <a:chOff x="0" y="0"/>
          <a:chExt cx="0" cy="0"/>
        </a:xfrm>
      </p:grpSpPr>
      <p:sp>
        <p:nvSpPr>
          <p:cNvPr id="287" name="Google Shape;302;p12"/>
          <p:cNvSpPr/>
          <p:nvPr/>
        </p:nvSpPr>
        <p:spPr>
          <a:xfrm>
            <a:off x="407149" y="407074"/>
            <a:ext cx="8329802" cy="4329302"/>
          </a:xfrm>
          <a:prstGeom prst="rect">
            <a:avLst/>
          </a:prstGeom>
          <a:solidFill>
            <a:schemeClr val="accent1"/>
          </a:solidFill>
          <a:ln w="12700">
            <a:miter lim="400000"/>
          </a:ln>
        </p:spPr>
        <p:txBody>
          <a:bodyPr lIns="45719" rIns="45719" anchor="ctr"/>
          <a:lstStyle/>
          <a:p>
            <a:pPr>
              <a:defRPr>
                <a:solidFill>
                  <a:srgbClr val="000000"/>
                </a:solidFill>
              </a:defRPr>
            </a:pPr>
            <a:endParaRPr/>
          </a:p>
        </p:txBody>
      </p:sp>
      <p:sp>
        <p:nvSpPr>
          <p:cNvPr id="288" name="Google Shape;303;p12"/>
          <p:cNvSpPr/>
          <p:nvPr/>
        </p:nvSpPr>
        <p:spPr>
          <a:xfrm>
            <a:off x="-117276" y="847256"/>
            <a:ext cx="605402" cy="605402"/>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289" name="Google Shape;304;p12"/>
          <p:cNvSpPr/>
          <p:nvPr/>
        </p:nvSpPr>
        <p:spPr>
          <a:xfrm>
            <a:off x="217850" y="171250"/>
            <a:ext cx="1054200" cy="1054200"/>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90" name="Google Shape;305;p12"/>
          <p:cNvSpPr/>
          <p:nvPr/>
        </p:nvSpPr>
        <p:spPr>
          <a:xfrm>
            <a:off x="1156975" y="-137275"/>
            <a:ext cx="398701" cy="398702"/>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291" name="Google Shape;306;p12"/>
          <p:cNvSpPr/>
          <p:nvPr/>
        </p:nvSpPr>
        <p:spPr>
          <a:xfrm>
            <a:off x="1397224" y="337513"/>
            <a:ext cx="136801" cy="1368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292" name="Google Shape;307;p12"/>
          <p:cNvSpPr/>
          <p:nvPr/>
        </p:nvSpPr>
        <p:spPr>
          <a:xfrm>
            <a:off x="488128" y="1334485"/>
            <a:ext cx="213001" cy="213001"/>
          </a:xfrm>
          <a:prstGeom prst="ellipse">
            <a:avLst/>
          </a:prstGeom>
          <a:solidFill>
            <a:srgbClr val="FFFFFF"/>
          </a:solidFill>
          <a:ln w="12700">
            <a:miter lim="400000"/>
          </a:ln>
        </p:spPr>
        <p:txBody>
          <a:bodyPr lIns="45719" rIns="45719" anchor="ctr"/>
          <a:lstStyle/>
          <a:p>
            <a:pPr>
              <a:defRPr>
                <a:solidFill>
                  <a:srgbClr val="000000"/>
                </a:solidFill>
              </a:defRPr>
            </a:pPr>
            <a:endParaRPr/>
          </a:p>
        </p:txBody>
      </p:sp>
      <p:sp>
        <p:nvSpPr>
          <p:cNvPr id="293" name="Google Shape;308;p12"/>
          <p:cNvSpPr/>
          <p:nvPr/>
        </p:nvSpPr>
        <p:spPr>
          <a:xfrm>
            <a:off x="7847949" y="4168078"/>
            <a:ext cx="1097701" cy="10977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294" name="Google Shape;309;p12"/>
          <p:cNvSpPr/>
          <p:nvPr/>
        </p:nvSpPr>
        <p:spPr>
          <a:xfrm>
            <a:off x="8507493" y="2981145"/>
            <a:ext cx="774601" cy="7746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295" name="Google Shape;310;p12"/>
          <p:cNvSpPr/>
          <p:nvPr/>
        </p:nvSpPr>
        <p:spPr>
          <a:xfrm>
            <a:off x="8094101" y="397393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296" name="Google Shape;311;p12"/>
          <p:cNvSpPr/>
          <p:nvPr/>
        </p:nvSpPr>
        <p:spPr>
          <a:xfrm>
            <a:off x="8622048" y="3872634"/>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97" name="Google Shape;312;p12"/>
          <p:cNvSpPr/>
          <p:nvPr/>
        </p:nvSpPr>
        <p:spPr>
          <a:xfrm>
            <a:off x="7550022" y="4801658"/>
            <a:ext cx="213001" cy="2130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298" name="Google Shape;313;p12"/>
          <p:cNvSpPr/>
          <p:nvPr/>
        </p:nvSpPr>
        <p:spPr>
          <a:xfrm>
            <a:off x="7325661" y="4674666"/>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299" name="Google Shape;314;p12"/>
          <p:cNvSpPr/>
          <p:nvPr/>
        </p:nvSpPr>
        <p:spPr>
          <a:xfrm>
            <a:off x="258289" y="1577099"/>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300" name="Google Shape;315;p12"/>
          <p:cNvSpPr/>
          <p:nvPr/>
        </p:nvSpPr>
        <p:spPr>
          <a:xfrm>
            <a:off x="8726431" y="3200085"/>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2"/>
            </a:solidFill>
          </a:ln>
        </p:spPr>
        <p:txBody>
          <a:bodyPr lIns="45719" rIns="45719" anchor="ctr"/>
          <a:lstStyle/>
          <a:p>
            <a:pPr>
              <a:defRPr>
                <a:solidFill>
                  <a:srgbClr val="000000"/>
                </a:solidFill>
              </a:defRPr>
            </a:pPr>
            <a:endParaRPr/>
          </a:p>
        </p:txBody>
      </p:sp>
      <p:grpSp>
        <p:nvGrpSpPr>
          <p:cNvPr id="303" name="Google Shape;316;p12"/>
          <p:cNvGrpSpPr/>
          <p:nvPr/>
        </p:nvGrpSpPr>
        <p:grpSpPr>
          <a:xfrm>
            <a:off x="8142375" y="4477603"/>
            <a:ext cx="508821" cy="478650"/>
            <a:chOff x="0" y="30"/>
            <a:chExt cx="508820" cy="478649"/>
          </a:xfrm>
        </p:grpSpPr>
        <p:sp>
          <p:nvSpPr>
            <p:cNvPr id="301" name="Google Shape;317;p12"/>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02" name="Google Shape;318;p12"/>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312" name="Google Shape;319;p12"/>
          <p:cNvGrpSpPr/>
          <p:nvPr/>
        </p:nvGrpSpPr>
        <p:grpSpPr>
          <a:xfrm>
            <a:off x="545621" y="382428"/>
            <a:ext cx="398658" cy="631844"/>
            <a:chOff x="0" y="38"/>
            <a:chExt cx="398657" cy="631842"/>
          </a:xfrm>
        </p:grpSpPr>
        <p:sp>
          <p:nvSpPr>
            <p:cNvPr id="304" name="Google Shape;320;p12"/>
            <p:cNvSpPr/>
            <p:nvPr/>
          </p:nvSpPr>
          <p:spPr>
            <a:xfrm>
              <a:off x="119969" y="550675"/>
              <a:ext cx="158720" cy="34942"/>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05" name="Google Shape;321;p12"/>
            <p:cNvSpPr/>
            <p:nvPr/>
          </p:nvSpPr>
          <p:spPr>
            <a:xfrm>
              <a:off x="119969" y="514765"/>
              <a:ext cx="158720" cy="34942"/>
            </a:xfrm>
            <a:prstGeom prst="rect">
              <a:avLst/>
            </a:pr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06" name="Google Shape;322;p12"/>
            <p:cNvSpPr/>
            <p:nvPr/>
          </p:nvSpPr>
          <p:spPr>
            <a:xfrm>
              <a:off x="119969" y="585616"/>
              <a:ext cx="158720" cy="462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07" name="Google Shape;323;p12"/>
            <p:cNvSpPr/>
            <p:nvPr/>
          </p:nvSpPr>
          <p:spPr>
            <a:xfrm>
              <a:off x="102980"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08" name="Google Shape;324;p12"/>
            <p:cNvSpPr/>
            <p:nvPr/>
          </p:nvSpPr>
          <p:spPr>
            <a:xfrm>
              <a:off x="-1" y="38"/>
              <a:ext cx="398659" cy="476956"/>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09" name="Google Shape;325;p12"/>
            <p:cNvSpPr/>
            <p:nvPr/>
          </p:nvSpPr>
          <p:spPr>
            <a:xfrm>
              <a:off x="240909"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10" name="Google Shape;326;p12"/>
            <p:cNvSpPr/>
            <p:nvPr/>
          </p:nvSpPr>
          <p:spPr>
            <a:xfrm>
              <a:off x="129433" y="208752"/>
              <a:ext cx="139792" cy="30250"/>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311" name="Google Shape;327;p12"/>
            <p:cNvSpPr/>
            <p:nvPr/>
          </p:nvSpPr>
          <p:spPr>
            <a:xfrm>
              <a:off x="119969" y="480794"/>
              <a:ext cx="158720" cy="1"/>
            </a:xfrm>
            <a:prstGeom prst="line">
              <a:avLst/>
            </a:prstGeom>
            <a:noFill/>
            <a:ln w="12175" cap="rnd">
              <a:solidFill>
                <a:srgbClr val="FFFFFF"/>
              </a:solidFill>
              <a:prstDash val="solid"/>
              <a:round/>
            </a:ln>
            <a:effectLst/>
          </p:spPr>
          <p:txBody>
            <a:bodyPr wrap="square" lIns="45719" tIns="45719" rIns="45719" bIns="45719" numCol="1" anchor="t">
              <a:noAutofit/>
            </a:bodyPr>
            <a:lstStyle/>
            <a:p>
              <a:endParaRPr/>
            </a:p>
          </p:txBody>
        </p:sp>
      </p:grpSp>
      <p:sp>
        <p:nvSpPr>
          <p:cNvPr id="313"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246;p10"/>
          <p:cNvSpPr/>
          <p:nvPr/>
        </p:nvSpPr>
        <p:spPr>
          <a:xfrm>
            <a:off x="407149" y="407074"/>
            <a:ext cx="8329802" cy="4329302"/>
          </a:xfrm>
          <a:prstGeom prst="rect">
            <a:avLst/>
          </a:prstGeom>
          <a:solidFill>
            <a:srgbClr val="DEE9F2"/>
          </a:solidFill>
          <a:ln w="12700">
            <a:miter lim="400000"/>
          </a:ln>
        </p:spPr>
        <p:txBody>
          <a:bodyPr lIns="45719" rIns="45719" anchor="ctr"/>
          <a:lstStyle/>
          <a:p>
            <a:pPr>
              <a:defRPr>
                <a:solidFill>
                  <a:srgbClr val="000000"/>
                </a:solidFill>
              </a:defRPr>
            </a:pPr>
            <a:endParaRPr/>
          </a:p>
        </p:txBody>
      </p:sp>
      <p:sp>
        <p:nvSpPr>
          <p:cNvPr id="3" name="Google Shape;247;p10"/>
          <p:cNvSpPr/>
          <p:nvPr/>
        </p:nvSpPr>
        <p:spPr>
          <a:xfrm>
            <a:off x="-117276" y="847256"/>
            <a:ext cx="605402" cy="605402"/>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4" name="Google Shape;248;p10"/>
          <p:cNvSpPr/>
          <p:nvPr/>
        </p:nvSpPr>
        <p:spPr>
          <a:xfrm>
            <a:off x="217850" y="171250"/>
            <a:ext cx="1054200" cy="1054200"/>
          </a:xfrm>
          <a:prstGeom prst="ellipse">
            <a:avLst/>
          </a:prstGeom>
          <a:solidFill>
            <a:schemeClr val="accent2">
              <a:alpha val="79620"/>
            </a:schemeClr>
          </a:solidFill>
          <a:ln w="12700">
            <a:miter lim="400000"/>
          </a:ln>
        </p:spPr>
        <p:txBody>
          <a:bodyPr lIns="45719" rIns="45719" anchor="ctr"/>
          <a:lstStyle/>
          <a:p>
            <a:pPr>
              <a:defRPr>
                <a:solidFill>
                  <a:srgbClr val="000000"/>
                </a:solidFill>
              </a:defRPr>
            </a:pPr>
            <a:endParaRPr/>
          </a:p>
        </p:txBody>
      </p:sp>
      <p:sp>
        <p:nvSpPr>
          <p:cNvPr id="5" name="Google Shape;249;p10"/>
          <p:cNvSpPr/>
          <p:nvPr/>
        </p:nvSpPr>
        <p:spPr>
          <a:xfrm>
            <a:off x="1156975" y="-137275"/>
            <a:ext cx="398701" cy="398702"/>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6" name="Google Shape;250;p10"/>
          <p:cNvSpPr/>
          <p:nvPr/>
        </p:nvSpPr>
        <p:spPr>
          <a:xfrm>
            <a:off x="1397224" y="337513"/>
            <a:ext cx="136801" cy="1368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7" name="Google Shape;251;p10"/>
          <p:cNvSpPr/>
          <p:nvPr/>
        </p:nvSpPr>
        <p:spPr>
          <a:xfrm>
            <a:off x="488128" y="1334485"/>
            <a:ext cx="213001" cy="2130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8" name="Google Shape;252;p10"/>
          <p:cNvSpPr/>
          <p:nvPr/>
        </p:nvSpPr>
        <p:spPr>
          <a:xfrm>
            <a:off x="7847949" y="4168078"/>
            <a:ext cx="1097701" cy="10977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9" name="Google Shape;253;p10"/>
          <p:cNvSpPr/>
          <p:nvPr/>
        </p:nvSpPr>
        <p:spPr>
          <a:xfrm>
            <a:off x="8507493" y="2981145"/>
            <a:ext cx="774601" cy="774601"/>
          </a:xfrm>
          <a:prstGeom prst="ellipse">
            <a:avLst/>
          </a:prstGeom>
          <a:solidFill>
            <a:schemeClr val="accent5"/>
          </a:solidFill>
          <a:ln w="12700">
            <a:miter lim="400000"/>
          </a:ln>
        </p:spPr>
        <p:txBody>
          <a:bodyPr lIns="45719" rIns="45719" anchor="ctr"/>
          <a:lstStyle/>
          <a:p>
            <a:pPr>
              <a:defRPr>
                <a:solidFill>
                  <a:srgbClr val="000000"/>
                </a:solidFill>
              </a:defRPr>
            </a:pPr>
            <a:endParaRPr/>
          </a:p>
        </p:txBody>
      </p:sp>
      <p:sp>
        <p:nvSpPr>
          <p:cNvPr id="10" name="Google Shape;254;p10"/>
          <p:cNvSpPr/>
          <p:nvPr/>
        </p:nvSpPr>
        <p:spPr>
          <a:xfrm>
            <a:off x="8094101" y="3973939"/>
            <a:ext cx="413401" cy="413401"/>
          </a:xfrm>
          <a:prstGeom prst="ellipse">
            <a:avLst/>
          </a:prstGeom>
          <a:solidFill>
            <a:srgbClr val="FC4540">
              <a:alpha val="78850"/>
            </a:srgbClr>
          </a:solidFill>
          <a:ln w="12700">
            <a:miter lim="400000"/>
          </a:ln>
        </p:spPr>
        <p:txBody>
          <a:bodyPr lIns="45719" rIns="45719" anchor="ctr"/>
          <a:lstStyle/>
          <a:p>
            <a:pPr>
              <a:defRPr>
                <a:solidFill>
                  <a:srgbClr val="000000"/>
                </a:solidFill>
              </a:defRPr>
            </a:pPr>
            <a:endParaRPr/>
          </a:p>
        </p:txBody>
      </p:sp>
      <p:sp>
        <p:nvSpPr>
          <p:cNvPr id="11" name="Google Shape;255;p10"/>
          <p:cNvSpPr/>
          <p:nvPr/>
        </p:nvSpPr>
        <p:spPr>
          <a:xfrm>
            <a:off x="8622048" y="3872634"/>
            <a:ext cx="213001" cy="213001"/>
          </a:xfrm>
          <a:prstGeom prst="ellipse">
            <a:avLst/>
          </a:prstGeom>
          <a:solidFill>
            <a:schemeClr val="accent3"/>
          </a:solidFill>
          <a:ln w="12700">
            <a:miter lim="400000"/>
          </a:ln>
        </p:spPr>
        <p:txBody>
          <a:bodyPr lIns="45719" rIns="45719" anchor="ctr"/>
          <a:lstStyle/>
          <a:p>
            <a:pPr>
              <a:defRPr>
                <a:solidFill>
                  <a:srgbClr val="000000"/>
                </a:solidFill>
              </a:defRPr>
            </a:pPr>
            <a:endParaRPr/>
          </a:p>
        </p:txBody>
      </p:sp>
      <p:sp>
        <p:nvSpPr>
          <p:cNvPr id="12" name="Google Shape;256;p10"/>
          <p:cNvSpPr/>
          <p:nvPr/>
        </p:nvSpPr>
        <p:spPr>
          <a:xfrm>
            <a:off x="7550022" y="4801658"/>
            <a:ext cx="213001" cy="2130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3" name="Google Shape;257;p10"/>
          <p:cNvSpPr/>
          <p:nvPr/>
        </p:nvSpPr>
        <p:spPr>
          <a:xfrm>
            <a:off x="7325661" y="4674666"/>
            <a:ext cx="93901" cy="93901"/>
          </a:xfrm>
          <a:prstGeom prst="ellipse">
            <a:avLst/>
          </a:prstGeom>
          <a:solidFill>
            <a:schemeClr val="accent1"/>
          </a:solidFill>
          <a:ln w="12700">
            <a:miter lim="400000"/>
          </a:ln>
        </p:spPr>
        <p:txBody>
          <a:bodyPr lIns="45719" rIns="45719" anchor="ctr"/>
          <a:lstStyle/>
          <a:p>
            <a:pPr>
              <a:defRPr>
                <a:solidFill>
                  <a:srgbClr val="000000"/>
                </a:solidFill>
              </a:defRPr>
            </a:pPr>
            <a:endParaRPr/>
          </a:p>
        </p:txBody>
      </p:sp>
      <p:sp>
        <p:nvSpPr>
          <p:cNvPr id="14" name="Google Shape;258;p10"/>
          <p:cNvSpPr/>
          <p:nvPr/>
        </p:nvSpPr>
        <p:spPr>
          <a:xfrm>
            <a:off x="258289" y="1577099"/>
            <a:ext cx="93901" cy="93901"/>
          </a:xfrm>
          <a:prstGeom prst="ellipse">
            <a:avLst/>
          </a:prstGeom>
          <a:solidFill>
            <a:schemeClr val="accent2"/>
          </a:solidFill>
          <a:ln w="12700">
            <a:miter lim="400000"/>
          </a:ln>
        </p:spPr>
        <p:txBody>
          <a:bodyPr lIns="45719" rIns="45719" anchor="ctr"/>
          <a:lstStyle/>
          <a:p>
            <a:pPr>
              <a:defRPr>
                <a:solidFill>
                  <a:srgbClr val="000000"/>
                </a:solidFill>
              </a:defRPr>
            </a:pPr>
            <a:endParaRPr/>
          </a:p>
        </p:txBody>
      </p:sp>
      <p:sp>
        <p:nvSpPr>
          <p:cNvPr id="15" name="Google Shape;259;p10"/>
          <p:cNvSpPr/>
          <p:nvPr/>
        </p:nvSpPr>
        <p:spPr>
          <a:xfrm>
            <a:off x="8726431" y="3200085"/>
            <a:ext cx="336726" cy="336726"/>
          </a:xfrm>
          <a:custGeom>
            <a:avLst/>
            <a:gdLst/>
            <a:ahLst/>
            <a:cxnLst>
              <a:cxn ang="0">
                <a:pos x="wd2" y="hd2"/>
              </a:cxn>
              <a:cxn ang="5400000">
                <a:pos x="wd2" y="hd2"/>
              </a:cxn>
              <a:cxn ang="10800000">
                <a:pos x="wd2" y="hd2"/>
              </a:cxn>
              <a:cxn ang="16200000">
                <a:pos x="wd2" y="hd2"/>
              </a:cxn>
            </a:cxnLst>
            <a:rect l="0" t="0" r="r" b="b"/>
            <a:pathLst>
              <a:path w="21600" h="21600" extrusionOk="0">
                <a:moveTo>
                  <a:pt x="18908" y="5416"/>
                </a:moveTo>
                <a:lnTo>
                  <a:pt x="19139" y="5187"/>
                </a:lnTo>
                <a:lnTo>
                  <a:pt x="19402" y="5056"/>
                </a:lnTo>
                <a:lnTo>
                  <a:pt x="19697" y="4956"/>
                </a:lnTo>
                <a:lnTo>
                  <a:pt x="19960" y="4892"/>
                </a:lnTo>
                <a:lnTo>
                  <a:pt x="20255" y="4825"/>
                </a:lnTo>
                <a:lnTo>
                  <a:pt x="20550" y="4695"/>
                </a:lnTo>
                <a:lnTo>
                  <a:pt x="20813" y="4530"/>
                </a:lnTo>
                <a:lnTo>
                  <a:pt x="21108" y="4300"/>
                </a:lnTo>
                <a:lnTo>
                  <a:pt x="21339" y="4038"/>
                </a:lnTo>
                <a:lnTo>
                  <a:pt x="21469" y="3742"/>
                </a:lnTo>
                <a:lnTo>
                  <a:pt x="21568" y="3414"/>
                </a:lnTo>
                <a:lnTo>
                  <a:pt x="21600" y="3053"/>
                </a:lnTo>
                <a:lnTo>
                  <a:pt x="21568" y="2758"/>
                </a:lnTo>
                <a:lnTo>
                  <a:pt x="21535" y="2461"/>
                </a:lnTo>
                <a:lnTo>
                  <a:pt x="21437" y="2200"/>
                </a:lnTo>
                <a:lnTo>
                  <a:pt x="21305" y="1903"/>
                </a:lnTo>
                <a:lnTo>
                  <a:pt x="21174" y="1674"/>
                </a:lnTo>
                <a:lnTo>
                  <a:pt x="21010" y="1411"/>
                </a:lnTo>
                <a:lnTo>
                  <a:pt x="20845" y="1182"/>
                </a:lnTo>
                <a:lnTo>
                  <a:pt x="20648" y="952"/>
                </a:lnTo>
                <a:lnTo>
                  <a:pt x="20419" y="755"/>
                </a:lnTo>
                <a:lnTo>
                  <a:pt x="20189" y="590"/>
                </a:lnTo>
                <a:lnTo>
                  <a:pt x="19926" y="426"/>
                </a:lnTo>
                <a:lnTo>
                  <a:pt x="19664" y="263"/>
                </a:lnTo>
                <a:lnTo>
                  <a:pt x="19402" y="164"/>
                </a:lnTo>
                <a:lnTo>
                  <a:pt x="19105" y="66"/>
                </a:lnTo>
                <a:lnTo>
                  <a:pt x="18844" y="32"/>
                </a:lnTo>
                <a:lnTo>
                  <a:pt x="18547" y="0"/>
                </a:lnTo>
                <a:lnTo>
                  <a:pt x="18187" y="32"/>
                </a:lnTo>
                <a:lnTo>
                  <a:pt x="17858" y="131"/>
                </a:lnTo>
                <a:lnTo>
                  <a:pt x="17563" y="263"/>
                </a:lnTo>
                <a:lnTo>
                  <a:pt x="17300" y="492"/>
                </a:lnTo>
                <a:lnTo>
                  <a:pt x="17070" y="755"/>
                </a:lnTo>
                <a:lnTo>
                  <a:pt x="16907" y="1050"/>
                </a:lnTo>
                <a:lnTo>
                  <a:pt x="16808" y="1313"/>
                </a:lnTo>
                <a:lnTo>
                  <a:pt x="16742" y="1608"/>
                </a:lnTo>
                <a:lnTo>
                  <a:pt x="16644" y="1903"/>
                </a:lnTo>
                <a:lnTo>
                  <a:pt x="16545" y="2166"/>
                </a:lnTo>
                <a:lnTo>
                  <a:pt x="16413" y="2461"/>
                </a:lnTo>
                <a:lnTo>
                  <a:pt x="16184" y="2692"/>
                </a:lnTo>
                <a:lnTo>
                  <a:pt x="15823" y="3053"/>
                </a:lnTo>
                <a:lnTo>
                  <a:pt x="15494" y="3282"/>
                </a:lnTo>
                <a:lnTo>
                  <a:pt x="15199" y="3414"/>
                </a:lnTo>
                <a:lnTo>
                  <a:pt x="14936" y="3479"/>
                </a:lnTo>
                <a:lnTo>
                  <a:pt x="14675" y="3479"/>
                </a:lnTo>
                <a:lnTo>
                  <a:pt x="14444" y="3414"/>
                </a:lnTo>
                <a:lnTo>
                  <a:pt x="14215" y="3250"/>
                </a:lnTo>
                <a:lnTo>
                  <a:pt x="13984" y="3085"/>
                </a:lnTo>
                <a:lnTo>
                  <a:pt x="13755" y="2822"/>
                </a:lnTo>
                <a:lnTo>
                  <a:pt x="13525" y="2561"/>
                </a:lnTo>
                <a:lnTo>
                  <a:pt x="13033" y="1903"/>
                </a:lnTo>
                <a:lnTo>
                  <a:pt x="12441" y="1182"/>
                </a:lnTo>
                <a:lnTo>
                  <a:pt x="12114" y="787"/>
                </a:lnTo>
                <a:lnTo>
                  <a:pt x="11752" y="394"/>
                </a:lnTo>
                <a:lnTo>
                  <a:pt x="11555" y="229"/>
                </a:lnTo>
                <a:lnTo>
                  <a:pt x="11293" y="98"/>
                </a:lnTo>
                <a:lnTo>
                  <a:pt x="11064" y="32"/>
                </a:lnTo>
                <a:lnTo>
                  <a:pt x="10801" y="0"/>
                </a:lnTo>
                <a:lnTo>
                  <a:pt x="10669" y="32"/>
                </a:lnTo>
                <a:lnTo>
                  <a:pt x="10472" y="131"/>
                </a:lnTo>
                <a:lnTo>
                  <a:pt x="9848" y="492"/>
                </a:lnTo>
                <a:lnTo>
                  <a:pt x="9486" y="722"/>
                </a:lnTo>
                <a:lnTo>
                  <a:pt x="9093" y="1018"/>
                </a:lnTo>
                <a:lnTo>
                  <a:pt x="8667" y="1313"/>
                </a:lnTo>
                <a:lnTo>
                  <a:pt x="8272" y="1674"/>
                </a:lnTo>
                <a:lnTo>
                  <a:pt x="7911" y="2035"/>
                </a:lnTo>
                <a:lnTo>
                  <a:pt x="7583" y="2429"/>
                </a:lnTo>
                <a:lnTo>
                  <a:pt x="7320" y="2822"/>
                </a:lnTo>
                <a:lnTo>
                  <a:pt x="7222" y="3021"/>
                </a:lnTo>
                <a:lnTo>
                  <a:pt x="7156" y="3250"/>
                </a:lnTo>
                <a:lnTo>
                  <a:pt x="7091" y="3447"/>
                </a:lnTo>
                <a:lnTo>
                  <a:pt x="7058" y="3643"/>
                </a:lnTo>
                <a:lnTo>
                  <a:pt x="7058" y="3840"/>
                </a:lnTo>
                <a:lnTo>
                  <a:pt x="7091" y="4071"/>
                </a:lnTo>
                <a:lnTo>
                  <a:pt x="7156" y="4267"/>
                </a:lnTo>
                <a:lnTo>
                  <a:pt x="7254" y="4464"/>
                </a:lnTo>
                <a:lnTo>
                  <a:pt x="7386" y="4661"/>
                </a:lnTo>
                <a:lnTo>
                  <a:pt x="7551" y="4858"/>
                </a:lnTo>
                <a:lnTo>
                  <a:pt x="7812" y="5056"/>
                </a:lnTo>
                <a:lnTo>
                  <a:pt x="8338" y="5317"/>
                </a:lnTo>
                <a:lnTo>
                  <a:pt x="8928" y="5450"/>
                </a:lnTo>
                <a:lnTo>
                  <a:pt x="9225" y="5580"/>
                </a:lnTo>
                <a:lnTo>
                  <a:pt x="9486" y="5712"/>
                </a:lnTo>
                <a:lnTo>
                  <a:pt x="9749" y="5942"/>
                </a:lnTo>
                <a:lnTo>
                  <a:pt x="9980" y="6204"/>
                </a:lnTo>
                <a:lnTo>
                  <a:pt x="10111" y="6500"/>
                </a:lnTo>
                <a:lnTo>
                  <a:pt x="10209" y="6828"/>
                </a:lnTo>
                <a:lnTo>
                  <a:pt x="10243" y="7222"/>
                </a:lnTo>
                <a:lnTo>
                  <a:pt x="10209" y="7485"/>
                </a:lnTo>
                <a:lnTo>
                  <a:pt x="10177" y="7780"/>
                </a:lnTo>
                <a:lnTo>
                  <a:pt x="9980" y="8306"/>
                </a:lnTo>
                <a:lnTo>
                  <a:pt x="9848" y="8567"/>
                </a:lnTo>
                <a:lnTo>
                  <a:pt x="9685" y="8830"/>
                </a:lnTo>
                <a:lnTo>
                  <a:pt x="9486" y="9061"/>
                </a:lnTo>
                <a:lnTo>
                  <a:pt x="9290" y="9290"/>
                </a:lnTo>
                <a:lnTo>
                  <a:pt x="9061" y="9486"/>
                </a:lnTo>
                <a:lnTo>
                  <a:pt x="8830" y="9685"/>
                </a:lnTo>
                <a:lnTo>
                  <a:pt x="8601" y="9815"/>
                </a:lnTo>
                <a:lnTo>
                  <a:pt x="8338" y="9980"/>
                </a:lnTo>
                <a:lnTo>
                  <a:pt x="8075" y="10078"/>
                </a:lnTo>
                <a:lnTo>
                  <a:pt x="7780" y="10177"/>
                </a:lnTo>
                <a:lnTo>
                  <a:pt x="7485" y="10209"/>
                </a:lnTo>
                <a:lnTo>
                  <a:pt x="7222" y="10243"/>
                </a:lnTo>
                <a:lnTo>
                  <a:pt x="6861" y="10209"/>
                </a:lnTo>
                <a:lnTo>
                  <a:pt x="6533" y="10111"/>
                </a:lnTo>
                <a:lnTo>
                  <a:pt x="6204" y="9980"/>
                </a:lnTo>
                <a:lnTo>
                  <a:pt x="5942" y="9749"/>
                </a:lnTo>
                <a:lnTo>
                  <a:pt x="5712" y="9486"/>
                </a:lnTo>
                <a:lnTo>
                  <a:pt x="5548" y="9191"/>
                </a:lnTo>
                <a:lnTo>
                  <a:pt x="5351" y="8601"/>
                </a:lnTo>
                <a:lnTo>
                  <a:pt x="5285" y="8338"/>
                </a:lnTo>
                <a:lnTo>
                  <a:pt x="5187" y="8075"/>
                </a:lnTo>
                <a:lnTo>
                  <a:pt x="5056" y="7812"/>
                </a:lnTo>
                <a:lnTo>
                  <a:pt x="4858" y="7550"/>
                </a:lnTo>
                <a:lnTo>
                  <a:pt x="4661" y="7386"/>
                </a:lnTo>
                <a:lnTo>
                  <a:pt x="4464" y="7254"/>
                </a:lnTo>
                <a:lnTo>
                  <a:pt x="4267" y="7156"/>
                </a:lnTo>
                <a:lnTo>
                  <a:pt x="4071" y="7091"/>
                </a:lnTo>
                <a:lnTo>
                  <a:pt x="3840" y="7058"/>
                </a:lnTo>
                <a:lnTo>
                  <a:pt x="3643" y="7058"/>
                </a:lnTo>
                <a:lnTo>
                  <a:pt x="3447" y="7091"/>
                </a:lnTo>
                <a:lnTo>
                  <a:pt x="3250" y="7156"/>
                </a:lnTo>
                <a:lnTo>
                  <a:pt x="3021" y="7222"/>
                </a:lnTo>
                <a:lnTo>
                  <a:pt x="2822" y="7320"/>
                </a:lnTo>
                <a:lnTo>
                  <a:pt x="2429" y="7583"/>
                </a:lnTo>
                <a:lnTo>
                  <a:pt x="2035" y="7911"/>
                </a:lnTo>
                <a:lnTo>
                  <a:pt x="1674" y="8272"/>
                </a:lnTo>
                <a:lnTo>
                  <a:pt x="1313" y="8667"/>
                </a:lnTo>
                <a:lnTo>
                  <a:pt x="1018" y="9093"/>
                </a:lnTo>
                <a:lnTo>
                  <a:pt x="722" y="9486"/>
                </a:lnTo>
                <a:lnTo>
                  <a:pt x="492" y="9848"/>
                </a:lnTo>
                <a:lnTo>
                  <a:pt x="131" y="10472"/>
                </a:lnTo>
                <a:lnTo>
                  <a:pt x="32" y="10669"/>
                </a:lnTo>
                <a:lnTo>
                  <a:pt x="0" y="10801"/>
                </a:lnTo>
                <a:lnTo>
                  <a:pt x="32" y="11062"/>
                </a:lnTo>
                <a:lnTo>
                  <a:pt x="98" y="11293"/>
                </a:lnTo>
                <a:lnTo>
                  <a:pt x="229" y="11555"/>
                </a:lnTo>
                <a:lnTo>
                  <a:pt x="394" y="11752"/>
                </a:lnTo>
                <a:lnTo>
                  <a:pt x="787" y="12114"/>
                </a:lnTo>
                <a:lnTo>
                  <a:pt x="1182" y="12441"/>
                </a:lnTo>
                <a:lnTo>
                  <a:pt x="1903" y="13033"/>
                </a:lnTo>
                <a:lnTo>
                  <a:pt x="2561" y="13525"/>
                </a:lnTo>
                <a:lnTo>
                  <a:pt x="2822" y="13755"/>
                </a:lnTo>
                <a:lnTo>
                  <a:pt x="3085" y="13984"/>
                </a:lnTo>
                <a:lnTo>
                  <a:pt x="3250" y="14215"/>
                </a:lnTo>
                <a:lnTo>
                  <a:pt x="3414" y="14444"/>
                </a:lnTo>
                <a:lnTo>
                  <a:pt x="3480" y="14675"/>
                </a:lnTo>
                <a:lnTo>
                  <a:pt x="3480" y="14936"/>
                </a:lnTo>
                <a:lnTo>
                  <a:pt x="3414" y="15199"/>
                </a:lnTo>
                <a:lnTo>
                  <a:pt x="3282" y="15494"/>
                </a:lnTo>
                <a:lnTo>
                  <a:pt x="3053" y="15823"/>
                </a:lnTo>
                <a:lnTo>
                  <a:pt x="2463" y="16413"/>
                </a:lnTo>
                <a:lnTo>
                  <a:pt x="2200" y="16545"/>
                </a:lnTo>
                <a:lnTo>
                  <a:pt x="1903" y="16644"/>
                </a:lnTo>
                <a:lnTo>
                  <a:pt x="1642" y="16710"/>
                </a:lnTo>
                <a:lnTo>
                  <a:pt x="1345" y="16775"/>
                </a:lnTo>
                <a:lnTo>
                  <a:pt x="1050" y="16907"/>
                </a:lnTo>
                <a:lnTo>
                  <a:pt x="787" y="17070"/>
                </a:lnTo>
                <a:lnTo>
                  <a:pt x="492" y="17300"/>
                </a:lnTo>
                <a:lnTo>
                  <a:pt x="263" y="17563"/>
                </a:lnTo>
                <a:lnTo>
                  <a:pt x="131" y="17858"/>
                </a:lnTo>
                <a:lnTo>
                  <a:pt x="32" y="18186"/>
                </a:lnTo>
                <a:lnTo>
                  <a:pt x="0" y="18547"/>
                </a:lnTo>
                <a:lnTo>
                  <a:pt x="32" y="18844"/>
                </a:lnTo>
                <a:lnTo>
                  <a:pt x="66" y="19139"/>
                </a:lnTo>
                <a:lnTo>
                  <a:pt x="164" y="19402"/>
                </a:lnTo>
                <a:lnTo>
                  <a:pt x="295" y="19697"/>
                </a:lnTo>
                <a:lnTo>
                  <a:pt x="427" y="19926"/>
                </a:lnTo>
                <a:lnTo>
                  <a:pt x="590" y="20189"/>
                </a:lnTo>
                <a:lnTo>
                  <a:pt x="755" y="20419"/>
                </a:lnTo>
                <a:lnTo>
                  <a:pt x="952" y="20648"/>
                </a:lnTo>
                <a:lnTo>
                  <a:pt x="1182" y="20845"/>
                </a:lnTo>
                <a:lnTo>
                  <a:pt x="1411" y="21010"/>
                </a:lnTo>
                <a:lnTo>
                  <a:pt x="1937" y="21339"/>
                </a:lnTo>
                <a:lnTo>
                  <a:pt x="2200" y="21437"/>
                </a:lnTo>
                <a:lnTo>
                  <a:pt x="2495" y="21535"/>
                </a:lnTo>
                <a:lnTo>
                  <a:pt x="2758" y="21568"/>
                </a:lnTo>
                <a:lnTo>
                  <a:pt x="3053" y="21600"/>
                </a:lnTo>
                <a:lnTo>
                  <a:pt x="3414" y="21568"/>
                </a:lnTo>
                <a:lnTo>
                  <a:pt x="3742" y="21469"/>
                </a:lnTo>
                <a:lnTo>
                  <a:pt x="4038" y="21339"/>
                </a:lnTo>
                <a:lnTo>
                  <a:pt x="4300" y="21108"/>
                </a:lnTo>
                <a:lnTo>
                  <a:pt x="4530" y="20845"/>
                </a:lnTo>
                <a:lnTo>
                  <a:pt x="4695" y="20550"/>
                </a:lnTo>
                <a:lnTo>
                  <a:pt x="4793" y="20287"/>
                </a:lnTo>
                <a:lnTo>
                  <a:pt x="4858" y="19992"/>
                </a:lnTo>
                <a:lnTo>
                  <a:pt x="4958" y="19697"/>
                </a:lnTo>
                <a:lnTo>
                  <a:pt x="5056" y="19434"/>
                </a:lnTo>
                <a:lnTo>
                  <a:pt x="5187" y="19139"/>
                </a:lnTo>
                <a:lnTo>
                  <a:pt x="5416" y="18908"/>
                </a:lnTo>
                <a:lnTo>
                  <a:pt x="5777" y="18581"/>
                </a:lnTo>
                <a:lnTo>
                  <a:pt x="6106" y="18318"/>
                </a:lnTo>
                <a:lnTo>
                  <a:pt x="6401" y="18186"/>
                </a:lnTo>
                <a:lnTo>
                  <a:pt x="6664" y="18121"/>
                </a:lnTo>
                <a:lnTo>
                  <a:pt x="6927" y="18121"/>
                </a:lnTo>
                <a:lnTo>
                  <a:pt x="7156" y="18186"/>
                </a:lnTo>
                <a:lnTo>
                  <a:pt x="7386" y="18350"/>
                </a:lnTo>
                <a:lnTo>
                  <a:pt x="7616" y="18515"/>
                </a:lnTo>
                <a:lnTo>
                  <a:pt x="7846" y="18778"/>
                </a:lnTo>
                <a:lnTo>
                  <a:pt x="8075" y="19040"/>
                </a:lnTo>
                <a:lnTo>
                  <a:pt x="8569" y="19697"/>
                </a:lnTo>
                <a:lnTo>
                  <a:pt x="9159" y="20419"/>
                </a:lnTo>
                <a:lnTo>
                  <a:pt x="9486" y="20813"/>
                </a:lnTo>
                <a:lnTo>
                  <a:pt x="9848" y="21206"/>
                </a:lnTo>
                <a:lnTo>
                  <a:pt x="10046" y="21371"/>
                </a:lnTo>
                <a:lnTo>
                  <a:pt x="10307" y="21502"/>
                </a:lnTo>
                <a:lnTo>
                  <a:pt x="10538" y="21568"/>
                </a:lnTo>
                <a:lnTo>
                  <a:pt x="10801" y="21600"/>
                </a:lnTo>
                <a:lnTo>
                  <a:pt x="10931" y="21568"/>
                </a:lnTo>
                <a:lnTo>
                  <a:pt x="11128" y="21469"/>
                </a:lnTo>
                <a:lnTo>
                  <a:pt x="11752" y="21108"/>
                </a:lnTo>
                <a:lnTo>
                  <a:pt x="12114" y="20879"/>
                </a:lnTo>
                <a:lnTo>
                  <a:pt x="12507" y="20582"/>
                </a:lnTo>
                <a:lnTo>
                  <a:pt x="12934" y="20287"/>
                </a:lnTo>
                <a:lnTo>
                  <a:pt x="13328" y="19926"/>
                </a:lnTo>
                <a:lnTo>
                  <a:pt x="13689" y="19565"/>
                </a:lnTo>
                <a:lnTo>
                  <a:pt x="14017" y="19171"/>
                </a:lnTo>
                <a:lnTo>
                  <a:pt x="14280" y="18778"/>
                </a:lnTo>
                <a:lnTo>
                  <a:pt x="14378" y="18581"/>
                </a:lnTo>
                <a:lnTo>
                  <a:pt x="14444" y="18350"/>
                </a:lnTo>
                <a:lnTo>
                  <a:pt x="14510" y="18153"/>
                </a:lnTo>
                <a:lnTo>
                  <a:pt x="14542" y="17957"/>
                </a:lnTo>
                <a:lnTo>
                  <a:pt x="14542" y="17760"/>
                </a:lnTo>
                <a:lnTo>
                  <a:pt x="14510" y="17529"/>
                </a:lnTo>
                <a:lnTo>
                  <a:pt x="14444" y="17333"/>
                </a:lnTo>
                <a:lnTo>
                  <a:pt x="14346" y="17136"/>
                </a:lnTo>
                <a:lnTo>
                  <a:pt x="14215" y="16939"/>
                </a:lnTo>
                <a:lnTo>
                  <a:pt x="14050" y="16742"/>
                </a:lnTo>
                <a:lnTo>
                  <a:pt x="13788" y="16545"/>
                </a:lnTo>
                <a:lnTo>
                  <a:pt x="13525" y="16413"/>
                </a:lnTo>
                <a:lnTo>
                  <a:pt x="13262" y="16315"/>
                </a:lnTo>
                <a:lnTo>
                  <a:pt x="12967" y="16217"/>
                </a:lnTo>
                <a:lnTo>
                  <a:pt x="12672" y="16150"/>
                </a:lnTo>
                <a:lnTo>
                  <a:pt x="12376" y="16020"/>
                </a:lnTo>
                <a:lnTo>
                  <a:pt x="12114" y="15889"/>
                </a:lnTo>
                <a:lnTo>
                  <a:pt x="11851" y="15658"/>
                </a:lnTo>
                <a:lnTo>
                  <a:pt x="11622" y="15396"/>
                </a:lnTo>
                <a:lnTo>
                  <a:pt x="11489" y="15100"/>
                </a:lnTo>
                <a:lnTo>
                  <a:pt x="11391" y="14773"/>
                </a:lnTo>
                <a:lnTo>
                  <a:pt x="11359" y="14378"/>
                </a:lnTo>
                <a:lnTo>
                  <a:pt x="11391" y="14115"/>
                </a:lnTo>
                <a:lnTo>
                  <a:pt x="11423" y="13820"/>
                </a:lnTo>
                <a:lnTo>
                  <a:pt x="11522" y="13557"/>
                </a:lnTo>
                <a:lnTo>
                  <a:pt x="11622" y="13296"/>
                </a:lnTo>
                <a:lnTo>
                  <a:pt x="11752" y="13033"/>
                </a:lnTo>
                <a:lnTo>
                  <a:pt x="11917" y="12770"/>
                </a:lnTo>
                <a:lnTo>
                  <a:pt x="12114" y="12539"/>
                </a:lnTo>
                <a:lnTo>
                  <a:pt x="12310" y="12310"/>
                </a:lnTo>
                <a:lnTo>
                  <a:pt x="12539" y="12114"/>
                </a:lnTo>
                <a:lnTo>
                  <a:pt x="12770" y="11949"/>
                </a:lnTo>
                <a:lnTo>
                  <a:pt x="12999" y="11785"/>
                </a:lnTo>
                <a:lnTo>
                  <a:pt x="13262" y="11620"/>
                </a:lnTo>
                <a:lnTo>
                  <a:pt x="13525" y="11522"/>
                </a:lnTo>
                <a:lnTo>
                  <a:pt x="13820" y="11423"/>
                </a:lnTo>
                <a:lnTo>
                  <a:pt x="14116" y="11391"/>
                </a:lnTo>
                <a:lnTo>
                  <a:pt x="14378" y="11359"/>
                </a:lnTo>
                <a:lnTo>
                  <a:pt x="14739" y="11391"/>
                </a:lnTo>
                <a:lnTo>
                  <a:pt x="15068" y="11489"/>
                </a:lnTo>
                <a:lnTo>
                  <a:pt x="15396" y="11620"/>
                </a:lnTo>
                <a:lnTo>
                  <a:pt x="15658" y="11851"/>
                </a:lnTo>
                <a:lnTo>
                  <a:pt x="15889" y="12114"/>
                </a:lnTo>
                <a:lnTo>
                  <a:pt x="16052" y="12409"/>
                </a:lnTo>
                <a:lnTo>
                  <a:pt x="16152" y="12704"/>
                </a:lnTo>
                <a:lnTo>
                  <a:pt x="16250" y="12999"/>
                </a:lnTo>
                <a:lnTo>
                  <a:pt x="16315" y="13262"/>
                </a:lnTo>
                <a:lnTo>
                  <a:pt x="16413" y="13525"/>
                </a:lnTo>
                <a:lnTo>
                  <a:pt x="16545" y="13788"/>
                </a:lnTo>
                <a:lnTo>
                  <a:pt x="16742" y="14050"/>
                </a:lnTo>
                <a:lnTo>
                  <a:pt x="16939" y="14215"/>
                </a:lnTo>
                <a:lnTo>
                  <a:pt x="17136" y="14346"/>
                </a:lnTo>
                <a:lnTo>
                  <a:pt x="17333" y="14444"/>
                </a:lnTo>
                <a:lnTo>
                  <a:pt x="17529" y="14510"/>
                </a:lnTo>
                <a:lnTo>
                  <a:pt x="17760" y="14542"/>
                </a:lnTo>
                <a:lnTo>
                  <a:pt x="17957" y="14542"/>
                </a:lnTo>
                <a:lnTo>
                  <a:pt x="18153" y="14510"/>
                </a:lnTo>
                <a:lnTo>
                  <a:pt x="18350" y="14444"/>
                </a:lnTo>
                <a:lnTo>
                  <a:pt x="18581" y="14378"/>
                </a:lnTo>
                <a:lnTo>
                  <a:pt x="18778" y="14280"/>
                </a:lnTo>
                <a:lnTo>
                  <a:pt x="19171" y="14017"/>
                </a:lnTo>
                <a:lnTo>
                  <a:pt x="19565" y="13689"/>
                </a:lnTo>
                <a:lnTo>
                  <a:pt x="19926" y="13328"/>
                </a:lnTo>
                <a:lnTo>
                  <a:pt x="20287" y="12934"/>
                </a:lnTo>
                <a:lnTo>
                  <a:pt x="20582" y="12507"/>
                </a:lnTo>
                <a:lnTo>
                  <a:pt x="20879" y="12114"/>
                </a:lnTo>
                <a:lnTo>
                  <a:pt x="21108" y="11752"/>
                </a:lnTo>
                <a:lnTo>
                  <a:pt x="21469" y="11128"/>
                </a:lnTo>
                <a:lnTo>
                  <a:pt x="21568" y="10931"/>
                </a:lnTo>
                <a:lnTo>
                  <a:pt x="21600" y="10801"/>
                </a:lnTo>
                <a:lnTo>
                  <a:pt x="21568" y="10538"/>
                </a:lnTo>
                <a:lnTo>
                  <a:pt x="21502" y="10307"/>
                </a:lnTo>
                <a:lnTo>
                  <a:pt x="21371" y="10045"/>
                </a:lnTo>
                <a:lnTo>
                  <a:pt x="21206" y="9848"/>
                </a:lnTo>
                <a:lnTo>
                  <a:pt x="20813" y="9486"/>
                </a:lnTo>
                <a:lnTo>
                  <a:pt x="20419" y="9159"/>
                </a:lnTo>
                <a:lnTo>
                  <a:pt x="19697" y="8567"/>
                </a:lnTo>
                <a:lnTo>
                  <a:pt x="19040" y="8075"/>
                </a:lnTo>
                <a:lnTo>
                  <a:pt x="18778" y="7846"/>
                </a:lnTo>
                <a:lnTo>
                  <a:pt x="18515" y="7616"/>
                </a:lnTo>
                <a:lnTo>
                  <a:pt x="18350" y="7386"/>
                </a:lnTo>
                <a:lnTo>
                  <a:pt x="18187" y="7156"/>
                </a:lnTo>
                <a:lnTo>
                  <a:pt x="18121" y="6927"/>
                </a:lnTo>
                <a:lnTo>
                  <a:pt x="18121" y="6664"/>
                </a:lnTo>
                <a:lnTo>
                  <a:pt x="18187" y="6401"/>
                </a:lnTo>
                <a:lnTo>
                  <a:pt x="18318" y="6106"/>
                </a:lnTo>
                <a:lnTo>
                  <a:pt x="18547" y="5777"/>
                </a:lnTo>
                <a:lnTo>
                  <a:pt x="18908" y="5416"/>
                </a:lnTo>
                <a:close/>
              </a:path>
            </a:pathLst>
          </a:custGeom>
          <a:ln w="12175" cap="rnd">
            <a:solidFill>
              <a:schemeClr val="accent2"/>
            </a:solidFill>
          </a:ln>
        </p:spPr>
        <p:txBody>
          <a:bodyPr lIns="45719" rIns="45719" anchor="ctr"/>
          <a:lstStyle/>
          <a:p>
            <a:pPr>
              <a:defRPr>
                <a:solidFill>
                  <a:srgbClr val="000000"/>
                </a:solidFill>
              </a:defRPr>
            </a:pPr>
            <a:endParaRPr/>
          </a:p>
        </p:txBody>
      </p:sp>
      <p:grpSp>
        <p:nvGrpSpPr>
          <p:cNvPr id="18" name="Google Shape;260;p10"/>
          <p:cNvGrpSpPr/>
          <p:nvPr/>
        </p:nvGrpSpPr>
        <p:grpSpPr>
          <a:xfrm>
            <a:off x="8142375" y="4477603"/>
            <a:ext cx="508821" cy="478650"/>
            <a:chOff x="0" y="30"/>
            <a:chExt cx="508820" cy="478649"/>
          </a:xfrm>
        </p:grpSpPr>
        <p:sp>
          <p:nvSpPr>
            <p:cNvPr id="16" name="Google Shape;261;p10"/>
            <p:cNvSpPr/>
            <p:nvPr/>
          </p:nvSpPr>
          <p:spPr>
            <a:xfrm>
              <a:off x="-1" y="181397"/>
              <a:ext cx="121180" cy="2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3282" y="5923"/>
                  </a:moveTo>
                  <a:lnTo>
                    <a:pt x="12477" y="5864"/>
                  </a:lnTo>
                  <a:lnTo>
                    <a:pt x="11805" y="5805"/>
                  </a:lnTo>
                  <a:lnTo>
                    <a:pt x="11139" y="5626"/>
                  </a:lnTo>
                  <a:lnTo>
                    <a:pt x="10599" y="5444"/>
                  </a:lnTo>
                  <a:lnTo>
                    <a:pt x="10065" y="5147"/>
                  </a:lnTo>
                  <a:lnTo>
                    <a:pt x="9662" y="4847"/>
                  </a:lnTo>
                  <a:lnTo>
                    <a:pt x="9525" y="4547"/>
                  </a:lnTo>
                  <a:lnTo>
                    <a:pt x="9393" y="4189"/>
                  </a:lnTo>
                  <a:lnTo>
                    <a:pt x="9525" y="3830"/>
                  </a:lnTo>
                  <a:lnTo>
                    <a:pt x="9662" y="3530"/>
                  </a:lnTo>
                  <a:lnTo>
                    <a:pt x="10065" y="3231"/>
                  </a:lnTo>
                  <a:lnTo>
                    <a:pt x="11139" y="2752"/>
                  </a:lnTo>
                  <a:lnTo>
                    <a:pt x="11805" y="2634"/>
                  </a:lnTo>
                  <a:lnTo>
                    <a:pt x="12477" y="2513"/>
                  </a:lnTo>
                  <a:lnTo>
                    <a:pt x="13282" y="2454"/>
                  </a:lnTo>
                  <a:lnTo>
                    <a:pt x="14086" y="2513"/>
                  </a:lnTo>
                  <a:lnTo>
                    <a:pt x="14758" y="2634"/>
                  </a:lnTo>
                  <a:lnTo>
                    <a:pt x="15430" y="2752"/>
                  </a:lnTo>
                  <a:lnTo>
                    <a:pt x="15964" y="2992"/>
                  </a:lnTo>
                  <a:lnTo>
                    <a:pt x="16504" y="3231"/>
                  </a:lnTo>
                  <a:lnTo>
                    <a:pt x="16907" y="3530"/>
                  </a:lnTo>
                  <a:lnTo>
                    <a:pt x="17039" y="3830"/>
                  </a:lnTo>
                  <a:lnTo>
                    <a:pt x="17176" y="4189"/>
                  </a:lnTo>
                  <a:lnTo>
                    <a:pt x="17039" y="4547"/>
                  </a:lnTo>
                  <a:lnTo>
                    <a:pt x="16907" y="4847"/>
                  </a:lnTo>
                  <a:lnTo>
                    <a:pt x="16504" y="5147"/>
                  </a:lnTo>
                  <a:lnTo>
                    <a:pt x="15964" y="5444"/>
                  </a:lnTo>
                  <a:lnTo>
                    <a:pt x="15430" y="5626"/>
                  </a:lnTo>
                  <a:lnTo>
                    <a:pt x="14758" y="5805"/>
                  </a:lnTo>
                  <a:lnTo>
                    <a:pt x="14086" y="5864"/>
                  </a:lnTo>
                  <a:lnTo>
                    <a:pt x="13282" y="5923"/>
                  </a:lnTo>
                  <a:close/>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17" name="Google Shape;262;p10"/>
            <p:cNvSpPr/>
            <p:nvPr/>
          </p:nvSpPr>
          <p:spPr>
            <a:xfrm>
              <a:off x="130233" y="30"/>
              <a:ext cx="378588" cy="478651"/>
            </a:xfrm>
            <a:custGeom>
              <a:avLst/>
              <a:gdLst/>
              <a:ahLst/>
              <a:cxnLst>
                <a:cxn ang="0">
                  <a:pos x="wd2" y="hd2"/>
                </a:cxn>
                <a:cxn ang="5400000">
                  <a:pos x="wd2" y="hd2"/>
                </a:cxn>
                <a:cxn ang="10800000">
                  <a:pos x="wd2" y="hd2"/>
                </a:cxn>
                <a:cxn ang="16200000">
                  <a:pos x="wd2" y="hd2"/>
                </a:cxn>
              </a:cxnLst>
              <a:rect l="0" t="0" r="r" b="b"/>
              <a:pathLst>
                <a:path w="21600" h="21600" extrusionOk="0">
                  <a:moveTo>
                    <a:pt x="0" y="18680"/>
                  </a:moveTo>
                  <a:lnTo>
                    <a:pt x="2663" y="18680"/>
                  </a:lnTo>
                  <a:lnTo>
                    <a:pt x="3521" y="19019"/>
                  </a:lnTo>
                  <a:lnTo>
                    <a:pt x="4724" y="19427"/>
                  </a:lnTo>
                  <a:lnTo>
                    <a:pt x="6268" y="19903"/>
                  </a:lnTo>
                  <a:lnTo>
                    <a:pt x="7988" y="20412"/>
                  </a:lnTo>
                  <a:lnTo>
                    <a:pt x="9834" y="20854"/>
                  </a:lnTo>
                  <a:lnTo>
                    <a:pt x="10779" y="21058"/>
                  </a:lnTo>
                  <a:lnTo>
                    <a:pt x="11724" y="21226"/>
                  </a:lnTo>
                  <a:lnTo>
                    <a:pt x="12625" y="21396"/>
                  </a:lnTo>
                  <a:lnTo>
                    <a:pt x="13526" y="21498"/>
                  </a:lnTo>
                  <a:lnTo>
                    <a:pt x="14342" y="21567"/>
                  </a:lnTo>
                  <a:lnTo>
                    <a:pt x="15159" y="21600"/>
                  </a:lnTo>
                  <a:lnTo>
                    <a:pt x="16532" y="21600"/>
                  </a:lnTo>
                  <a:lnTo>
                    <a:pt x="17262" y="21567"/>
                  </a:lnTo>
                  <a:lnTo>
                    <a:pt x="17950" y="21498"/>
                  </a:lnTo>
                  <a:lnTo>
                    <a:pt x="18551" y="21363"/>
                  </a:lnTo>
                  <a:lnTo>
                    <a:pt x="18851" y="21295"/>
                  </a:lnTo>
                  <a:lnTo>
                    <a:pt x="19066" y="21226"/>
                  </a:lnTo>
                  <a:lnTo>
                    <a:pt x="19281" y="21124"/>
                  </a:lnTo>
                  <a:lnTo>
                    <a:pt x="19452" y="20989"/>
                  </a:lnTo>
                  <a:lnTo>
                    <a:pt x="19539" y="20854"/>
                  </a:lnTo>
                  <a:lnTo>
                    <a:pt x="19625" y="20684"/>
                  </a:lnTo>
                  <a:lnTo>
                    <a:pt x="19754" y="19698"/>
                  </a:lnTo>
                  <a:lnTo>
                    <a:pt x="19712" y="19461"/>
                  </a:lnTo>
                  <a:lnTo>
                    <a:pt x="19625" y="19257"/>
                  </a:lnTo>
                  <a:lnTo>
                    <a:pt x="19452" y="19054"/>
                  </a:lnTo>
                  <a:lnTo>
                    <a:pt x="19195" y="18883"/>
                  </a:lnTo>
                  <a:lnTo>
                    <a:pt x="19410" y="18850"/>
                  </a:lnTo>
                  <a:lnTo>
                    <a:pt x="19840" y="18713"/>
                  </a:lnTo>
                  <a:lnTo>
                    <a:pt x="20011" y="18578"/>
                  </a:lnTo>
                  <a:lnTo>
                    <a:pt x="20140" y="18441"/>
                  </a:lnTo>
                  <a:lnTo>
                    <a:pt x="20269" y="18273"/>
                  </a:lnTo>
                  <a:lnTo>
                    <a:pt x="20355" y="18068"/>
                  </a:lnTo>
                  <a:lnTo>
                    <a:pt x="20397" y="17899"/>
                  </a:lnTo>
                  <a:lnTo>
                    <a:pt x="20526" y="16676"/>
                  </a:lnTo>
                  <a:lnTo>
                    <a:pt x="20526" y="16370"/>
                  </a:lnTo>
                  <a:lnTo>
                    <a:pt x="20484" y="16200"/>
                  </a:lnTo>
                  <a:lnTo>
                    <a:pt x="20397" y="16065"/>
                  </a:lnTo>
                  <a:lnTo>
                    <a:pt x="20182" y="15827"/>
                  </a:lnTo>
                  <a:lnTo>
                    <a:pt x="19925" y="15623"/>
                  </a:lnTo>
                  <a:lnTo>
                    <a:pt x="20140" y="15590"/>
                  </a:lnTo>
                  <a:lnTo>
                    <a:pt x="20313" y="15521"/>
                  </a:lnTo>
                  <a:lnTo>
                    <a:pt x="20484" y="15419"/>
                  </a:lnTo>
                  <a:lnTo>
                    <a:pt x="20655" y="15283"/>
                  </a:lnTo>
                  <a:lnTo>
                    <a:pt x="20784" y="15147"/>
                  </a:lnTo>
                  <a:lnTo>
                    <a:pt x="20870" y="15012"/>
                  </a:lnTo>
                  <a:lnTo>
                    <a:pt x="20956" y="14842"/>
                  </a:lnTo>
                  <a:lnTo>
                    <a:pt x="20999" y="14638"/>
                  </a:lnTo>
                  <a:lnTo>
                    <a:pt x="21127" y="13449"/>
                  </a:lnTo>
                  <a:lnTo>
                    <a:pt x="21127" y="13110"/>
                  </a:lnTo>
                  <a:lnTo>
                    <a:pt x="21085" y="12940"/>
                  </a:lnTo>
                  <a:lnTo>
                    <a:pt x="20999" y="12803"/>
                  </a:lnTo>
                  <a:lnTo>
                    <a:pt x="20912" y="12668"/>
                  </a:lnTo>
                  <a:lnTo>
                    <a:pt x="20655" y="12464"/>
                  </a:lnTo>
                  <a:lnTo>
                    <a:pt x="20484" y="12363"/>
                  </a:lnTo>
                  <a:lnTo>
                    <a:pt x="20655" y="12328"/>
                  </a:lnTo>
                  <a:lnTo>
                    <a:pt x="20828" y="12226"/>
                  </a:lnTo>
                  <a:lnTo>
                    <a:pt x="20999" y="12124"/>
                  </a:lnTo>
                  <a:lnTo>
                    <a:pt x="21127" y="12022"/>
                  </a:lnTo>
                  <a:lnTo>
                    <a:pt x="21256" y="11887"/>
                  </a:lnTo>
                  <a:lnTo>
                    <a:pt x="21343" y="11750"/>
                  </a:lnTo>
                  <a:lnTo>
                    <a:pt x="21385" y="11582"/>
                  </a:lnTo>
                  <a:lnTo>
                    <a:pt x="21429" y="11412"/>
                  </a:lnTo>
                  <a:lnTo>
                    <a:pt x="21600" y="10188"/>
                  </a:lnTo>
                  <a:lnTo>
                    <a:pt x="21558" y="10018"/>
                  </a:lnTo>
                  <a:lnTo>
                    <a:pt x="21514" y="9850"/>
                  </a:lnTo>
                  <a:lnTo>
                    <a:pt x="21429" y="9713"/>
                  </a:lnTo>
                  <a:lnTo>
                    <a:pt x="21343" y="9578"/>
                  </a:lnTo>
                  <a:lnTo>
                    <a:pt x="21214" y="9441"/>
                  </a:lnTo>
                  <a:lnTo>
                    <a:pt x="21043" y="9339"/>
                  </a:lnTo>
                  <a:lnTo>
                    <a:pt x="20655" y="9136"/>
                  </a:lnTo>
                  <a:lnTo>
                    <a:pt x="20226" y="8965"/>
                  </a:lnTo>
                  <a:lnTo>
                    <a:pt x="19712" y="8830"/>
                  </a:lnTo>
                  <a:lnTo>
                    <a:pt x="19153" y="8728"/>
                  </a:lnTo>
                  <a:lnTo>
                    <a:pt x="18594" y="8660"/>
                  </a:lnTo>
                  <a:lnTo>
                    <a:pt x="17391" y="8525"/>
                  </a:lnTo>
                  <a:lnTo>
                    <a:pt x="15545" y="8388"/>
                  </a:lnTo>
                  <a:lnTo>
                    <a:pt x="13355" y="8286"/>
                  </a:lnTo>
                  <a:lnTo>
                    <a:pt x="11123" y="8185"/>
                  </a:lnTo>
                  <a:lnTo>
                    <a:pt x="11422" y="7777"/>
                  </a:lnTo>
                  <a:lnTo>
                    <a:pt x="11680" y="7302"/>
                  </a:lnTo>
                  <a:lnTo>
                    <a:pt x="11937" y="6793"/>
                  </a:lnTo>
                  <a:lnTo>
                    <a:pt x="12110" y="6249"/>
                  </a:lnTo>
                  <a:lnTo>
                    <a:pt x="12281" y="5705"/>
                  </a:lnTo>
                  <a:lnTo>
                    <a:pt x="12454" y="5128"/>
                  </a:lnTo>
                  <a:lnTo>
                    <a:pt x="12625" y="4008"/>
                  </a:lnTo>
                  <a:lnTo>
                    <a:pt x="12754" y="2988"/>
                  </a:lnTo>
                  <a:lnTo>
                    <a:pt x="12840" y="2139"/>
                  </a:lnTo>
                  <a:lnTo>
                    <a:pt x="12840" y="1120"/>
                  </a:lnTo>
                  <a:lnTo>
                    <a:pt x="12711" y="848"/>
                  </a:lnTo>
                  <a:lnTo>
                    <a:pt x="12583" y="644"/>
                  </a:lnTo>
                  <a:lnTo>
                    <a:pt x="12368" y="441"/>
                  </a:lnTo>
                  <a:lnTo>
                    <a:pt x="12110" y="237"/>
                  </a:lnTo>
                  <a:lnTo>
                    <a:pt x="11809" y="135"/>
                  </a:lnTo>
                  <a:lnTo>
                    <a:pt x="11465" y="33"/>
                  </a:lnTo>
                  <a:lnTo>
                    <a:pt x="11123" y="0"/>
                  </a:lnTo>
                  <a:lnTo>
                    <a:pt x="10477" y="33"/>
                  </a:lnTo>
                  <a:lnTo>
                    <a:pt x="10049" y="102"/>
                  </a:lnTo>
                  <a:lnTo>
                    <a:pt x="9705" y="204"/>
                  </a:lnTo>
                  <a:lnTo>
                    <a:pt x="9448" y="305"/>
                  </a:lnTo>
                  <a:lnTo>
                    <a:pt x="8760" y="2037"/>
                  </a:lnTo>
                  <a:lnTo>
                    <a:pt x="8416" y="2818"/>
                  </a:lnTo>
                  <a:lnTo>
                    <a:pt x="8072" y="3532"/>
                  </a:lnTo>
                  <a:lnTo>
                    <a:pt x="7730" y="4177"/>
                  </a:lnTo>
                  <a:lnTo>
                    <a:pt x="7386" y="4721"/>
                  </a:lnTo>
                  <a:lnTo>
                    <a:pt x="7085" y="5128"/>
                  </a:lnTo>
                  <a:lnTo>
                    <a:pt x="6827" y="5468"/>
                  </a:lnTo>
                  <a:lnTo>
                    <a:pt x="5840" y="6249"/>
                  </a:lnTo>
                  <a:lnTo>
                    <a:pt x="4422" y="7302"/>
                  </a:lnTo>
                  <a:lnTo>
                    <a:pt x="2534" y="8660"/>
                  </a:lnTo>
                  <a:lnTo>
                    <a:pt x="0" y="8660"/>
                  </a:lnTo>
                </a:path>
              </a:pathLst>
            </a:custGeom>
            <a:noFill/>
            <a:ln w="12175" cap="rnd">
              <a:solidFill>
                <a:srgbClr val="FFFFFF"/>
              </a:solidFill>
              <a:prstDash val="solid"/>
              <a:round/>
            </a:ln>
            <a:effectLst/>
          </p:spPr>
          <p:txBody>
            <a:bodyPr wrap="square" lIns="45719" tIns="45719" rIns="45719" bIns="45719" numCol="1" anchor="ctr">
              <a:noAutofit/>
            </a:bodyPr>
            <a:lstStyle/>
            <a:p>
              <a:pPr>
                <a:defRPr>
                  <a:solidFill>
                    <a:srgbClr val="000000"/>
                  </a:solidFill>
                </a:defRPr>
              </a:pPr>
              <a:endParaRPr/>
            </a:p>
          </p:txBody>
        </p:sp>
      </p:grpSp>
      <p:grpSp>
        <p:nvGrpSpPr>
          <p:cNvPr id="27" name="Google Shape;263;p10"/>
          <p:cNvGrpSpPr/>
          <p:nvPr/>
        </p:nvGrpSpPr>
        <p:grpSpPr>
          <a:xfrm>
            <a:off x="545621" y="382428"/>
            <a:ext cx="398658" cy="631844"/>
            <a:chOff x="0" y="38"/>
            <a:chExt cx="398657" cy="631842"/>
          </a:xfrm>
        </p:grpSpPr>
        <p:sp>
          <p:nvSpPr>
            <p:cNvPr id="19" name="Google Shape;264;p10"/>
            <p:cNvSpPr/>
            <p:nvPr/>
          </p:nvSpPr>
          <p:spPr>
            <a:xfrm>
              <a:off x="119969" y="55067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0" name="Google Shape;265;p10"/>
            <p:cNvSpPr/>
            <p:nvPr/>
          </p:nvSpPr>
          <p:spPr>
            <a:xfrm>
              <a:off x="119969" y="514765"/>
              <a:ext cx="158720" cy="34942"/>
            </a:xfrm>
            <a:prstGeom prst="rect">
              <a:avLst/>
            </a:pr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1" name="Google Shape;266;p10"/>
            <p:cNvSpPr/>
            <p:nvPr/>
          </p:nvSpPr>
          <p:spPr>
            <a:xfrm>
              <a:off x="119969" y="585616"/>
              <a:ext cx="158720" cy="462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078"/>
                  </a:lnTo>
                  <a:lnTo>
                    <a:pt x="127" y="5739"/>
                  </a:lnTo>
                  <a:lnTo>
                    <a:pt x="517" y="8383"/>
                  </a:lnTo>
                  <a:lnTo>
                    <a:pt x="1029" y="10574"/>
                  </a:lnTo>
                  <a:lnTo>
                    <a:pt x="1800" y="11913"/>
                  </a:lnTo>
                  <a:lnTo>
                    <a:pt x="9897" y="21165"/>
                  </a:lnTo>
                  <a:lnTo>
                    <a:pt x="10800" y="21600"/>
                  </a:lnTo>
                  <a:lnTo>
                    <a:pt x="11697" y="21165"/>
                  </a:lnTo>
                  <a:lnTo>
                    <a:pt x="19800" y="11913"/>
                  </a:lnTo>
                  <a:lnTo>
                    <a:pt x="20571" y="10574"/>
                  </a:lnTo>
                  <a:lnTo>
                    <a:pt x="21083" y="8383"/>
                  </a:lnTo>
                  <a:lnTo>
                    <a:pt x="21468" y="5739"/>
                  </a:lnTo>
                  <a:lnTo>
                    <a:pt x="21600" y="3078"/>
                  </a:lnTo>
                  <a:lnTo>
                    <a:pt x="21600" y="0"/>
                  </a:lnTo>
                  <a:lnTo>
                    <a:pt x="0" y="0"/>
                  </a:lnTo>
                  <a:close/>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2" name="Google Shape;267;p10"/>
            <p:cNvSpPr/>
            <p:nvPr/>
          </p:nvSpPr>
          <p:spPr>
            <a:xfrm>
              <a:off x="102980"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8934" y="9222"/>
                  </a:lnTo>
                  <a:lnTo>
                    <a:pt x="0" y="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3" name="Google Shape;268;p10"/>
            <p:cNvSpPr/>
            <p:nvPr/>
          </p:nvSpPr>
          <p:spPr>
            <a:xfrm>
              <a:off x="-1" y="38"/>
              <a:ext cx="398659" cy="476956"/>
            </a:xfrm>
            <a:custGeom>
              <a:avLst/>
              <a:gdLst/>
              <a:ahLst/>
              <a:cxnLst>
                <a:cxn ang="0">
                  <a:pos x="wd2" y="hd2"/>
                </a:cxn>
                <a:cxn ang="5400000">
                  <a:pos x="wd2" y="hd2"/>
                </a:cxn>
                <a:cxn ang="10800000">
                  <a:pos x="wd2" y="hd2"/>
                </a:cxn>
                <a:cxn ang="16200000">
                  <a:pos x="wd2" y="hd2"/>
                </a:cxn>
              </a:cxnLst>
              <a:rect l="0" t="0" r="r" b="b"/>
              <a:pathLst>
                <a:path w="21600" h="21600" extrusionOk="0">
                  <a:moveTo>
                    <a:pt x="15100" y="21600"/>
                  </a:moveTo>
                  <a:lnTo>
                    <a:pt x="15356" y="20659"/>
                  </a:lnTo>
                  <a:lnTo>
                    <a:pt x="15713" y="19761"/>
                  </a:lnTo>
                  <a:lnTo>
                    <a:pt x="16123" y="18906"/>
                  </a:lnTo>
                  <a:lnTo>
                    <a:pt x="16584" y="18135"/>
                  </a:lnTo>
                  <a:lnTo>
                    <a:pt x="17096" y="17408"/>
                  </a:lnTo>
                  <a:lnTo>
                    <a:pt x="17607" y="16681"/>
                  </a:lnTo>
                  <a:lnTo>
                    <a:pt x="18733" y="15313"/>
                  </a:lnTo>
                  <a:lnTo>
                    <a:pt x="19297" y="14628"/>
                  </a:lnTo>
                  <a:lnTo>
                    <a:pt x="19807" y="13945"/>
                  </a:lnTo>
                  <a:lnTo>
                    <a:pt x="20270" y="13260"/>
                  </a:lnTo>
                  <a:lnTo>
                    <a:pt x="20730" y="12490"/>
                  </a:lnTo>
                  <a:lnTo>
                    <a:pt x="21087" y="11719"/>
                  </a:lnTo>
                  <a:lnTo>
                    <a:pt x="21344" y="10864"/>
                  </a:lnTo>
                  <a:lnTo>
                    <a:pt x="21497" y="9967"/>
                  </a:lnTo>
                  <a:lnTo>
                    <a:pt x="21547" y="9496"/>
                  </a:lnTo>
                  <a:lnTo>
                    <a:pt x="21600" y="9025"/>
                  </a:lnTo>
                  <a:lnTo>
                    <a:pt x="21497" y="8084"/>
                  </a:lnTo>
                  <a:lnTo>
                    <a:pt x="21344" y="7187"/>
                  </a:lnTo>
                  <a:lnTo>
                    <a:pt x="21087" y="6329"/>
                  </a:lnTo>
                  <a:lnTo>
                    <a:pt x="20730" y="5518"/>
                  </a:lnTo>
                  <a:lnTo>
                    <a:pt x="20270" y="4705"/>
                  </a:lnTo>
                  <a:lnTo>
                    <a:pt x="19757" y="3978"/>
                  </a:lnTo>
                  <a:lnTo>
                    <a:pt x="19091" y="3293"/>
                  </a:lnTo>
                  <a:lnTo>
                    <a:pt x="18427" y="2652"/>
                  </a:lnTo>
                  <a:lnTo>
                    <a:pt x="17657" y="2053"/>
                  </a:lnTo>
                  <a:lnTo>
                    <a:pt x="16840" y="1540"/>
                  </a:lnTo>
                  <a:lnTo>
                    <a:pt x="15917" y="1112"/>
                  </a:lnTo>
                  <a:lnTo>
                    <a:pt x="14997" y="727"/>
                  </a:lnTo>
                  <a:lnTo>
                    <a:pt x="14024" y="427"/>
                  </a:lnTo>
                  <a:lnTo>
                    <a:pt x="12950" y="170"/>
                  </a:lnTo>
                  <a:lnTo>
                    <a:pt x="11926" y="42"/>
                  </a:lnTo>
                  <a:lnTo>
                    <a:pt x="10800" y="0"/>
                  </a:lnTo>
                  <a:lnTo>
                    <a:pt x="9674" y="42"/>
                  </a:lnTo>
                  <a:lnTo>
                    <a:pt x="8650" y="170"/>
                  </a:lnTo>
                  <a:lnTo>
                    <a:pt x="7576" y="427"/>
                  </a:lnTo>
                  <a:lnTo>
                    <a:pt x="6603" y="727"/>
                  </a:lnTo>
                  <a:lnTo>
                    <a:pt x="5681" y="1112"/>
                  </a:lnTo>
                  <a:lnTo>
                    <a:pt x="4760" y="1540"/>
                  </a:lnTo>
                  <a:lnTo>
                    <a:pt x="3940" y="2053"/>
                  </a:lnTo>
                  <a:lnTo>
                    <a:pt x="3173" y="2652"/>
                  </a:lnTo>
                  <a:lnTo>
                    <a:pt x="2507" y="3293"/>
                  </a:lnTo>
                  <a:lnTo>
                    <a:pt x="1843" y="3978"/>
                  </a:lnTo>
                  <a:lnTo>
                    <a:pt x="1330" y="4705"/>
                  </a:lnTo>
                  <a:lnTo>
                    <a:pt x="870" y="5518"/>
                  </a:lnTo>
                  <a:lnTo>
                    <a:pt x="513" y="6329"/>
                  </a:lnTo>
                  <a:lnTo>
                    <a:pt x="256" y="7187"/>
                  </a:lnTo>
                  <a:lnTo>
                    <a:pt x="103" y="8084"/>
                  </a:lnTo>
                  <a:lnTo>
                    <a:pt x="0" y="9025"/>
                  </a:lnTo>
                  <a:lnTo>
                    <a:pt x="50" y="9496"/>
                  </a:lnTo>
                  <a:lnTo>
                    <a:pt x="103" y="9967"/>
                  </a:lnTo>
                  <a:lnTo>
                    <a:pt x="256" y="10864"/>
                  </a:lnTo>
                  <a:lnTo>
                    <a:pt x="513" y="11719"/>
                  </a:lnTo>
                  <a:lnTo>
                    <a:pt x="870" y="12490"/>
                  </a:lnTo>
                  <a:lnTo>
                    <a:pt x="1330" y="13260"/>
                  </a:lnTo>
                  <a:lnTo>
                    <a:pt x="1791" y="13945"/>
                  </a:lnTo>
                  <a:lnTo>
                    <a:pt x="2303" y="14628"/>
                  </a:lnTo>
                  <a:lnTo>
                    <a:pt x="2867" y="15313"/>
                  </a:lnTo>
                  <a:lnTo>
                    <a:pt x="3993" y="16681"/>
                  </a:lnTo>
                  <a:lnTo>
                    <a:pt x="4504" y="17408"/>
                  </a:lnTo>
                  <a:lnTo>
                    <a:pt x="5016" y="18135"/>
                  </a:lnTo>
                  <a:lnTo>
                    <a:pt x="5477" y="18906"/>
                  </a:lnTo>
                  <a:lnTo>
                    <a:pt x="5887" y="19761"/>
                  </a:lnTo>
                  <a:lnTo>
                    <a:pt x="6244" y="20659"/>
                  </a:lnTo>
                  <a:lnTo>
                    <a:pt x="650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4" name="Google Shape;269;p10"/>
            <p:cNvSpPr/>
            <p:nvPr/>
          </p:nvSpPr>
          <p:spPr>
            <a:xfrm>
              <a:off x="240909" y="218215"/>
              <a:ext cx="54769" cy="258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66" y="9222"/>
                  </a:lnTo>
                  <a:lnTo>
                    <a:pt x="0" y="21600"/>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5" name="Google Shape;270;p10"/>
            <p:cNvSpPr/>
            <p:nvPr/>
          </p:nvSpPr>
          <p:spPr>
            <a:xfrm>
              <a:off x="129433" y="208752"/>
              <a:ext cx="139792" cy="30250"/>
            </a:xfrm>
            <a:custGeom>
              <a:avLst/>
              <a:gdLst/>
              <a:ahLst/>
              <a:cxnLst>
                <a:cxn ang="0">
                  <a:pos x="wd2" y="hd2"/>
                </a:cxn>
                <a:cxn ang="5400000">
                  <a:pos x="wd2" y="hd2"/>
                </a:cxn>
                <a:cxn ang="10800000">
                  <a:pos x="wd2" y="hd2"/>
                </a:cxn>
                <a:cxn ang="16200000">
                  <a:pos x="wd2" y="hd2"/>
                </a:cxn>
              </a:cxnLst>
              <a:rect l="0" t="0" r="r" b="b"/>
              <a:pathLst>
                <a:path w="21600" h="21600" extrusionOk="0">
                  <a:moveTo>
                    <a:pt x="0" y="2022"/>
                  </a:moveTo>
                  <a:lnTo>
                    <a:pt x="4962" y="21600"/>
                  </a:lnTo>
                  <a:lnTo>
                    <a:pt x="9925" y="2022"/>
                  </a:lnTo>
                  <a:lnTo>
                    <a:pt x="10362" y="692"/>
                  </a:lnTo>
                  <a:lnTo>
                    <a:pt x="10800" y="0"/>
                  </a:lnTo>
                  <a:lnTo>
                    <a:pt x="11238" y="692"/>
                  </a:lnTo>
                  <a:lnTo>
                    <a:pt x="11675" y="2022"/>
                  </a:lnTo>
                  <a:lnTo>
                    <a:pt x="16638" y="21600"/>
                  </a:lnTo>
                  <a:lnTo>
                    <a:pt x="21600" y="2022"/>
                  </a:lnTo>
                </a:path>
              </a:pathLst>
            </a:custGeom>
            <a:noFill/>
            <a:ln w="12175" cap="rnd">
              <a:solidFill>
                <a:schemeClr val="accent1"/>
              </a:solidFill>
              <a:prstDash val="solid"/>
              <a:round/>
            </a:ln>
            <a:effectLst/>
          </p:spPr>
          <p:txBody>
            <a:bodyPr wrap="square" lIns="45719" tIns="45719" rIns="45719" bIns="45719" numCol="1" anchor="ctr">
              <a:noAutofit/>
            </a:bodyPr>
            <a:lstStyle/>
            <a:p>
              <a:pPr>
                <a:defRPr>
                  <a:solidFill>
                    <a:srgbClr val="000000"/>
                  </a:solidFill>
                </a:defRPr>
              </a:pPr>
              <a:endParaRPr/>
            </a:p>
          </p:txBody>
        </p:sp>
        <p:sp>
          <p:nvSpPr>
            <p:cNvPr id="26" name="Google Shape;271;p10"/>
            <p:cNvSpPr/>
            <p:nvPr/>
          </p:nvSpPr>
          <p:spPr>
            <a:xfrm>
              <a:off x="119969" y="480794"/>
              <a:ext cx="158720" cy="1"/>
            </a:xfrm>
            <a:prstGeom prst="line">
              <a:avLst/>
            </a:prstGeom>
            <a:noFill/>
            <a:ln w="12175" cap="rnd">
              <a:solidFill>
                <a:schemeClr val="accent1"/>
              </a:solidFill>
              <a:prstDash val="solid"/>
              <a:round/>
            </a:ln>
            <a:effectLst/>
          </p:spPr>
          <p:txBody>
            <a:bodyPr wrap="square" lIns="45719" tIns="45719" rIns="45719" bIns="45719" numCol="1" anchor="t">
              <a:noAutofit/>
            </a:bodyPr>
            <a:lstStyle/>
            <a:p>
              <a:endParaRPr/>
            </a:p>
          </p:txBody>
        </p:sp>
      </p:grpSp>
      <p:sp>
        <p:nvSpPr>
          <p:cNvPr id="28" name="Slide Number"/>
          <p:cNvSpPr txBox="1">
            <a:spLocks noGrp="1"/>
          </p:cNvSpPr>
          <p:nvPr>
            <p:ph type="sldNum" sz="quarter" idx="2"/>
          </p:nvPr>
        </p:nvSpPr>
        <p:spPr>
          <a:xfrm>
            <a:off x="8301619" y="434538"/>
            <a:ext cx="365066" cy="360650"/>
          </a:xfrm>
          <a:prstGeom prst="rect">
            <a:avLst/>
          </a:prstGeom>
          <a:ln w="12700">
            <a:miter lim="400000"/>
          </a:ln>
        </p:spPr>
        <p:txBody>
          <a:bodyPr wrap="none" lIns="91424" tIns="91424" rIns="91424" bIns="91424" anchor="ctr">
            <a:spAutoFit/>
          </a:bodyPr>
          <a:lstStyle>
            <a:lvl1pPr algn="r">
              <a:defRPr sz="1200">
                <a:solidFill>
                  <a:schemeClr val="accent6"/>
                </a:solidFill>
                <a:latin typeface="Lato Light"/>
                <a:ea typeface="Lato Light"/>
                <a:cs typeface="Lato Light"/>
                <a:sym typeface="Lato Light"/>
              </a:defRPr>
            </a:lvl1pPr>
          </a:lstStyle>
          <a:p>
            <a:fld id="{86CB4B4D-7CA3-9044-876B-883B54F8677D}" type="slidenum">
              <a:t>‹#›</a:t>
            </a:fld>
            <a:endParaRPr/>
          </a:p>
        </p:txBody>
      </p:sp>
      <p:sp>
        <p:nvSpPr>
          <p:cNvPr id="29" name="Title Text"/>
          <p:cNvSpPr txBox="1">
            <a:spLocks noGrp="1"/>
          </p:cNvSpPr>
          <p:nvPr>
            <p:ph type="title"/>
          </p:nvPr>
        </p:nvSpPr>
        <p:spPr>
          <a:xfrm>
            <a:off x="457200" y="69056"/>
            <a:ext cx="8229600" cy="1131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lstStyle/>
          <a:p>
            <a:r>
              <a:t>Title Text</a:t>
            </a:r>
          </a:p>
        </p:txBody>
      </p:sp>
      <p:sp>
        <p:nvSpPr>
          <p:cNvPr id="30" name="Body Level One…"/>
          <p:cNvSpPr txBox="1">
            <a:spLocks noGrp="1"/>
          </p:cNvSpPr>
          <p:nvPr>
            <p:ph type="body" idx="1"/>
          </p:nvPr>
        </p:nvSpPr>
        <p:spPr>
          <a:xfrm>
            <a:off x="457200" y="1200150"/>
            <a:ext cx="8229600" cy="39433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1pPr>
      <a:lvl2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2pPr>
      <a:lvl3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3pPr>
      <a:lvl4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4pPr>
      <a:lvl5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5pPr>
      <a:lvl6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6pPr>
      <a:lvl7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7pPr>
      <a:lvl8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8pPr>
      <a:lvl9pPr marL="0" marR="0" indent="0" algn="l" defTabSz="914400" rtl="0" latinLnBrk="0">
        <a:lnSpc>
          <a:spcPct val="100000"/>
        </a:lnSpc>
        <a:spcBef>
          <a:spcPts val="0"/>
        </a:spcBef>
        <a:spcAft>
          <a:spcPts val="0"/>
        </a:spcAft>
        <a:buClrTx/>
        <a:buSzTx/>
        <a:buFontTx/>
        <a:buNone/>
        <a:tabLst/>
        <a:defRPr sz="2000" b="0" i="0" u="none" strike="noStrike" cap="none" spc="0" baseline="0">
          <a:solidFill>
            <a:srgbClr val="FFFFFF"/>
          </a:solidFill>
          <a:uFillTx/>
          <a:latin typeface="Roboto Slab Regular"/>
          <a:ea typeface="Roboto Slab Regular"/>
          <a:cs typeface="Roboto Slab Regular"/>
          <a:sym typeface="Roboto Slab Regular"/>
        </a:defRPr>
      </a:lvl9pPr>
    </p:titleStyle>
    <p:bodyStyle>
      <a:lvl1pPr marL="4572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1pPr>
      <a:lvl2pPr marL="9144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2pPr>
      <a:lvl3pPr marL="13716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3pPr>
      <a:lvl4pPr marL="18288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4pPr>
      <a:lvl5pPr marL="22860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5pPr>
      <a:lvl6pPr marL="27432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6pPr>
      <a:lvl7pPr marL="32004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7pPr>
      <a:lvl8pPr marL="36576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8pPr>
      <a:lvl9pPr marL="4114800" marR="0" indent="-355600" algn="l" defTabSz="914400" rtl="0" latinLnBrk="0">
        <a:lnSpc>
          <a:spcPct val="100000"/>
        </a:lnSpc>
        <a:spcBef>
          <a:spcPts val="600"/>
        </a:spcBef>
        <a:spcAft>
          <a:spcPts val="0"/>
        </a:spcAft>
        <a:buClr>
          <a:schemeClr val="accent6"/>
        </a:buClr>
        <a:buSzPts val="2000"/>
        <a:buFont typeface="Helvetica"/>
        <a:buChar char="◦"/>
        <a:tabLst/>
        <a:defRPr sz="2000" b="0" i="0" u="none" strike="noStrike" cap="none" spc="0" baseline="0">
          <a:solidFill>
            <a:srgbClr val="4A5C65"/>
          </a:solidFill>
          <a:uFillTx/>
          <a:latin typeface="Lato Light"/>
          <a:ea typeface="Lato Light"/>
          <a:cs typeface="Lato Light"/>
          <a:sym typeface="Lato Light"/>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Lato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lidescarniva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a.morell@tvdsb.ca" TargetMode="External"/><Relationship Id="rId2" Type="http://schemas.openxmlformats.org/officeDocument/2006/relationships/notesSlide" Target="../notesSlides/notesSlide20.xml"/><Relationship Id="rId1" Type="http://schemas.openxmlformats.org/officeDocument/2006/relationships/slideLayout" Target="../slideLayouts/slideLayout10.xml"/><Relationship Id="rId4" Type="http://schemas.openxmlformats.org/officeDocument/2006/relationships/hyperlink" Target="http://www.slidescarnival.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Google Shape;389;p15"/>
          <p:cNvSpPr txBox="1">
            <a:spLocks noGrp="1"/>
          </p:cNvSpPr>
          <p:nvPr>
            <p:ph type="title"/>
          </p:nvPr>
        </p:nvSpPr>
        <p:spPr>
          <a:xfrm>
            <a:off x="2757299" y="1208855"/>
            <a:ext cx="3629402" cy="3220802"/>
          </a:xfrm>
          <a:prstGeom prst="rect">
            <a:avLst/>
          </a:prstGeom>
        </p:spPr>
        <p:txBody>
          <a:bodyPr/>
          <a:lstStyle/>
          <a:p>
            <a:r>
              <a:rPr dirty="0"/>
              <a:t>Rural Education Task Force </a:t>
            </a:r>
            <a:br>
              <a:rPr dirty="0"/>
            </a:br>
            <a:endParaRPr sz="1000" dirty="0"/>
          </a:p>
          <a:p>
            <a:pPr>
              <a:defRPr sz="3900"/>
            </a:pPr>
            <a:r>
              <a:rPr sz="1300" dirty="0"/>
              <a:t>Marcus Ryan, Zorra Township Mayor, Oxford County </a:t>
            </a:r>
            <a:r>
              <a:rPr sz="1300" dirty="0" err="1"/>
              <a:t>Councillor</a:t>
            </a:r>
            <a:r>
              <a:rPr sz="1300" dirty="0"/>
              <a:t>, Vice Chair of Rural Education Task Force</a:t>
            </a:r>
          </a:p>
          <a:p>
            <a:pPr>
              <a:defRPr sz="3900"/>
            </a:pPr>
            <a:r>
              <a:rPr sz="1300" dirty="0"/>
              <a:t>Arlene Morell, TVDSB Trustee, Middlesex County, </a:t>
            </a:r>
            <a:br>
              <a:rPr sz="1300" dirty="0"/>
            </a:br>
            <a:r>
              <a:rPr sz="1300" dirty="0"/>
              <a:t>Chair, Rural Education Task Force  </a:t>
            </a:r>
            <a:br>
              <a:rPr sz="1300" dirty="0"/>
            </a:br>
            <a:endParaRPr sz="1300" dirty="0"/>
          </a:p>
        </p:txBody>
      </p:sp>
      <p:sp>
        <p:nvSpPr>
          <p:cNvPr id="356" name="Rectangle 1"/>
          <p:cNvSpPr txBox="1"/>
          <p:nvPr/>
        </p:nvSpPr>
        <p:spPr>
          <a:xfrm>
            <a:off x="-111347" y="5143499"/>
            <a:ext cx="3540348"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indent="76200">
              <a:lnSpc>
                <a:spcPct val="115000"/>
              </a:lnSpc>
              <a:spcBef>
                <a:spcPts val="1000"/>
              </a:spcBef>
              <a:defRPr>
                <a:solidFill>
                  <a:srgbClr val="000000"/>
                </a:solidFill>
              </a:defRPr>
            </a:pPr>
            <a:r>
              <a:t>Presentation template by </a:t>
            </a:r>
            <a:r>
              <a:rPr u="sng">
                <a:solidFill>
                  <a:schemeClr val="accent1"/>
                </a:solidFill>
                <a:uFill>
                  <a:solidFill>
                    <a:schemeClr val="accent1"/>
                  </a:solidFill>
                </a:uFill>
                <a:hlinkClick r:id="rId3"/>
              </a:rPr>
              <a:t>SlidesCarnival</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Google Shape;467;p24"/>
          <p:cNvSpPr txBox="1">
            <a:spLocks noGrp="1"/>
          </p:cNvSpPr>
          <p:nvPr>
            <p:ph type="title"/>
          </p:nvPr>
        </p:nvSpPr>
        <p:spPr>
          <a:xfrm>
            <a:off x="193429" y="1034048"/>
            <a:ext cx="2489984" cy="1849903"/>
          </a:xfrm>
          <a:prstGeom prst="rect">
            <a:avLst/>
          </a:prstGeom>
        </p:spPr>
        <p:txBody>
          <a:bodyPr/>
          <a:lstStyle/>
          <a:p>
            <a:pPr indent="101600">
              <a:defRPr b="1"/>
            </a:pPr>
            <a:r>
              <a:t>Theme One: Community,</a:t>
            </a:r>
            <a:br/>
            <a:r>
              <a:t>Sense of Relationship</a:t>
            </a:r>
          </a:p>
        </p:txBody>
      </p:sp>
      <p:sp>
        <p:nvSpPr>
          <p:cNvPr id="427" name="Google Shape;468;p24"/>
          <p:cNvSpPr txBox="1">
            <a:spLocks noGrp="1"/>
          </p:cNvSpPr>
          <p:nvPr>
            <p:ph type="body" idx="1"/>
          </p:nvPr>
        </p:nvSpPr>
        <p:spPr>
          <a:xfrm>
            <a:off x="2489981" y="614863"/>
            <a:ext cx="5929532" cy="3802540"/>
          </a:xfrm>
          <a:prstGeom prst="rect">
            <a:avLst/>
          </a:prstGeom>
        </p:spPr>
        <p:txBody>
          <a:bodyPr/>
          <a:lstStyle/>
          <a:p>
            <a:pPr marL="0" indent="94488" defTabSz="850391">
              <a:spcBef>
                <a:spcPts val="500"/>
              </a:spcBef>
              <a:buSzTx/>
              <a:buNone/>
              <a:defRPr sz="1302" b="1">
                <a:solidFill>
                  <a:srgbClr val="015F64"/>
                </a:solidFill>
              </a:defRPr>
            </a:pPr>
            <a:r>
              <a:t>This theme centres on the value of community/rural schools noting the importance they serve in a small community.   </a:t>
            </a:r>
          </a:p>
          <a:p>
            <a:pPr marL="0" indent="94488" defTabSz="850391">
              <a:spcBef>
                <a:spcPts val="500"/>
              </a:spcBef>
              <a:buSzTx/>
              <a:buNone/>
              <a:defRPr sz="1302" b="1">
                <a:solidFill>
                  <a:srgbClr val="015F64"/>
                </a:solidFill>
              </a:defRPr>
            </a:pPr>
            <a:r>
              <a:t>Schools are part of creating a greater sense of community/belonging.</a:t>
            </a:r>
          </a:p>
          <a:p>
            <a:pPr marL="0" lvl="1" indent="519684" defTabSz="850391">
              <a:spcBef>
                <a:spcPts val="900"/>
              </a:spcBef>
              <a:buSzTx/>
              <a:buNone/>
              <a:defRPr sz="1023" b="1">
                <a:solidFill>
                  <a:srgbClr val="808080"/>
                </a:solidFill>
              </a:defRPr>
            </a:pPr>
            <a:r>
              <a:t>Here are some of the perspectives we have heard so far:  </a:t>
            </a:r>
          </a:p>
          <a:p>
            <a:pPr marL="850391" lvl="1" indent="-330708" defTabSz="850391">
              <a:spcBef>
                <a:spcPts val="900"/>
              </a:spcBef>
              <a:buSzPts val="1000"/>
              <a:buFontTx/>
              <a:buChar char="✓"/>
              <a:defRPr sz="1023">
                <a:solidFill>
                  <a:srgbClr val="808080"/>
                </a:solidFill>
              </a:defRPr>
            </a:pPr>
            <a:r>
              <a:t>value rural perspectives and lifestyles</a:t>
            </a:r>
          </a:p>
          <a:p>
            <a:pPr marL="850391" lvl="1" indent="-330708" defTabSz="850391">
              <a:spcBef>
                <a:spcPts val="900"/>
              </a:spcBef>
              <a:buSzPts val="1000"/>
              <a:buFontTx/>
              <a:buChar char="✓"/>
              <a:defRPr sz="1023">
                <a:solidFill>
                  <a:srgbClr val="808080"/>
                </a:solidFill>
              </a:defRPr>
            </a:pPr>
            <a:r>
              <a:t>rural schools create enhanced student/teacher relationships </a:t>
            </a:r>
          </a:p>
          <a:p>
            <a:pPr marL="850391" lvl="1" indent="-330708" defTabSz="850391">
              <a:spcBef>
                <a:spcPts val="900"/>
              </a:spcBef>
              <a:buSzPts val="1000"/>
              <a:buFontTx/>
              <a:buChar char="✓"/>
              <a:defRPr sz="1023">
                <a:solidFill>
                  <a:srgbClr val="808080"/>
                </a:solidFill>
              </a:defRPr>
            </a:pPr>
            <a:r>
              <a:t>community hub of activities</a:t>
            </a:r>
          </a:p>
          <a:p>
            <a:pPr marL="850391" lvl="1" indent="-330708" defTabSz="850391">
              <a:spcBef>
                <a:spcPts val="900"/>
              </a:spcBef>
              <a:buSzPts val="1000"/>
              <a:buFontTx/>
              <a:buChar char="✓"/>
              <a:defRPr sz="1023">
                <a:solidFill>
                  <a:srgbClr val="808080"/>
                </a:solidFill>
              </a:defRPr>
            </a:pPr>
            <a:r>
              <a:t>connect students to their communities</a:t>
            </a:r>
          </a:p>
          <a:p>
            <a:pPr marL="850391" lvl="1" indent="-330708" defTabSz="850391">
              <a:spcBef>
                <a:spcPts val="900"/>
              </a:spcBef>
              <a:buSzPts val="1000"/>
              <a:buFontTx/>
              <a:buChar char="✓"/>
              <a:defRPr sz="1023">
                <a:solidFill>
                  <a:srgbClr val="808080"/>
                </a:solidFill>
              </a:defRPr>
            </a:pPr>
            <a:r>
              <a:t>greater community involvement in the school</a:t>
            </a:r>
          </a:p>
          <a:p>
            <a:pPr marL="850391" lvl="1" indent="-330708" defTabSz="850391">
              <a:spcBef>
                <a:spcPts val="900"/>
              </a:spcBef>
              <a:buSzPts val="1000"/>
              <a:buFontTx/>
              <a:buChar char="✓"/>
              <a:defRPr sz="1023">
                <a:solidFill>
                  <a:srgbClr val="808080"/>
                </a:solidFill>
              </a:defRPr>
            </a:pPr>
            <a:r>
              <a:t>create a sense of pride in students</a:t>
            </a:r>
          </a:p>
          <a:p>
            <a:pPr marL="850391" lvl="1" indent="-330708" defTabSz="850391">
              <a:spcBef>
                <a:spcPts val="900"/>
              </a:spcBef>
              <a:buSzPts val="1000"/>
              <a:buFontTx/>
              <a:buChar char="✓"/>
              <a:defRPr sz="1023">
                <a:solidFill>
                  <a:srgbClr val="808080"/>
                </a:solidFill>
              </a:defRPr>
            </a:pPr>
            <a:r>
              <a:t>closing a rural school is detrimental to the community</a:t>
            </a:r>
          </a:p>
          <a:p>
            <a:pPr marL="850391" lvl="1" indent="-330708" defTabSz="850391">
              <a:spcBef>
                <a:spcPts val="900"/>
              </a:spcBef>
              <a:buSzPts val="1000"/>
              <a:buFontTx/>
              <a:buChar char="✓"/>
              <a:defRPr sz="1023">
                <a:solidFill>
                  <a:srgbClr val="808080"/>
                </a:solidFill>
              </a:defRPr>
            </a:pPr>
            <a:r>
              <a:t>localized skills and knowledge </a:t>
            </a:r>
          </a:p>
          <a:p>
            <a:pPr marL="850391" lvl="1" indent="-330708" defTabSz="850391">
              <a:spcBef>
                <a:spcPts val="900"/>
              </a:spcBef>
              <a:buSzPts val="1000"/>
              <a:buFontTx/>
              <a:buChar char="✓"/>
              <a:defRPr sz="1023">
                <a:solidFill>
                  <a:srgbClr val="808080"/>
                </a:solidFill>
              </a:defRPr>
            </a:pPr>
            <a:r>
              <a:t>increasing cultural/diversity  awareness </a:t>
            </a:r>
          </a:p>
          <a:p>
            <a:pPr marL="0" indent="94488" defTabSz="850391">
              <a:spcBef>
                <a:spcPts val="500"/>
              </a:spcBef>
              <a:buSzTx/>
              <a:buNone/>
              <a:defRPr sz="1023">
                <a:solidFill>
                  <a:srgbClr val="808080"/>
                </a:solidFill>
              </a:defRPr>
            </a:pPr>
            <a:r>
              <a:t> </a:t>
            </a:r>
          </a:p>
        </p:txBody>
      </p:sp>
      <p:sp>
        <p:nvSpPr>
          <p:cNvPr id="428" name="Google Shape;470;p24"/>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429" name="TextBox 2"/>
          <p:cNvSpPr txBox="1"/>
          <p:nvPr/>
        </p:nvSpPr>
        <p:spPr>
          <a:xfrm>
            <a:off x="507504" y="3388714"/>
            <a:ext cx="2243798" cy="1169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indent="101600">
              <a:defRPr b="1">
                <a:solidFill>
                  <a:srgbClr val="000000"/>
                </a:solidFill>
              </a:defRPr>
            </a:pPr>
            <a:r>
              <a:rPr dirty="0"/>
              <a:t>Community Consultation Question</a:t>
            </a:r>
          </a:p>
          <a:p>
            <a:pPr indent="101600">
              <a:defRPr b="1">
                <a:solidFill>
                  <a:srgbClr val="000000"/>
                </a:solidFill>
              </a:defRPr>
            </a:pPr>
            <a:r>
              <a:rPr dirty="0"/>
              <a:t> </a:t>
            </a:r>
          </a:p>
          <a:p>
            <a:pPr indent="101600">
              <a:defRPr>
                <a:solidFill>
                  <a:srgbClr val="000000"/>
                </a:solidFill>
              </a:defRPr>
            </a:pPr>
            <a:r>
              <a:rPr lang="en-CA" dirty="0"/>
              <a:t>W</a:t>
            </a:r>
            <a:r>
              <a:rPr dirty="0"/>
              <a:t>hat is important to you regarding the local school? </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Google Shape;418;p19"/>
          <p:cNvSpPr txBox="1">
            <a:spLocks noGrp="1"/>
          </p:cNvSpPr>
          <p:nvPr>
            <p:ph type="sldNum" sz="quarter" idx="2"/>
          </p:nvPr>
        </p:nvSpPr>
        <p:spPr>
          <a:xfrm>
            <a:off x="8312855" y="434538"/>
            <a:ext cx="353830"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
        <p:nvSpPr>
          <p:cNvPr id="434" name="Text Placeholder 3"/>
          <p:cNvSpPr txBox="1">
            <a:spLocks noGrp="1"/>
          </p:cNvSpPr>
          <p:nvPr>
            <p:ph type="body" sz="half" idx="1"/>
          </p:nvPr>
        </p:nvSpPr>
        <p:spPr>
          <a:xfrm>
            <a:off x="676800" y="1704600"/>
            <a:ext cx="7989885" cy="2207139"/>
          </a:xfrm>
          <a:prstGeom prst="rect">
            <a:avLst/>
          </a:prstGeom>
        </p:spPr>
        <p:txBody>
          <a:bodyPr/>
          <a:lstStyle/>
          <a:p>
            <a:pPr marL="0" indent="32003" defTabSz="768095">
              <a:spcBef>
                <a:spcPts val="500"/>
              </a:spcBef>
              <a:buSzTx/>
              <a:buNone/>
              <a:defRPr sz="2520"/>
            </a:pPr>
            <a:r>
              <a:rPr dirty="0"/>
              <a:t>“The importance of the school </a:t>
            </a:r>
            <a:r>
              <a:rPr b="1" dirty="0"/>
              <a:t>IN</a:t>
            </a:r>
            <a:r>
              <a:rPr dirty="0"/>
              <a:t> the community outweighs the facility attributes, a bigger gym or library farther away is outweighed by a school in the community” </a:t>
            </a:r>
          </a:p>
          <a:p>
            <a:pPr marL="0" indent="32003" defTabSz="768095">
              <a:spcBef>
                <a:spcPts val="500"/>
              </a:spcBef>
              <a:buSzTx/>
              <a:buNone/>
              <a:defRPr sz="2520"/>
            </a:pPr>
            <a:r>
              <a:rPr dirty="0"/>
              <a:t>- participant </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Title 1"/>
          <p:cNvSpPr txBox="1">
            <a:spLocks noGrp="1"/>
          </p:cNvSpPr>
          <p:nvPr>
            <p:ph type="title"/>
          </p:nvPr>
        </p:nvSpPr>
        <p:spPr>
          <a:xfrm>
            <a:off x="221446" y="1004641"/>
            <a:ext cx="1973115" cy="1558744"/>
          </a:xfrm>
          <a:prstGeom prst="rect">
            <a:avLst/>
          </a:prstGeom>
        </p:spPr>
        <p:txBody>
          <a:bodyPr/>
          <a:lstStyle/>
          <a:p>
            <a:pPr>
              <a:defRPr b="1"/>
            </a:pPr>
            <a:r>
              <a:t>Theme Two:</a:t>
            </a:r>
            <a:br/>
            <a:r>
              <a:t> Programing </a:t>
            </a:r>
            <a:br/>
            <a:endParaRPr/>
          </a:p>
        </p:txBody>
      </p:sp>
      <p:sp>
        <p:nvSpPr>
          <p:cNvPr id="439" name="Text Placeholder 2"/>
          <p:cNvSpPr txBox="1">
            <a:spLocks noGrp="1"/>
          </p:cNvSpPr>
          <p:nvPr>
            <p:ph type="body" idx="1"/>
          </p:nvPr>
        </p:nvSpPr>
        <p:spPr>
          <a:xfrm>
            <a:off x="2296800" y="770844"/>
            <a:ext cx="6508400" cy="3278349"/>
          </a:xfrm>
          <a:prstGeom prst="rect">
            <a:avLst/>
          </a:prstGeom>
        </p:spPr>
        <p:txBody>
          <a:bodyPr>
            <a:normAutofit lnSpcReduction="10000"/>
          </a:bodyPr>
          <a:lstStyle/>
          <a:p>
            <a:pPr marL="89409" indent="0" defTabSz="804672">
              <a:spcBef>
                <a:spcPts val="500"/>
              </a:spcBef>
              <a:buSzPts val="1000"/>
              <a:buNone/>
              <a:defRPr sz="1056" b="1">
                <a:solidFill>
                  <a:srgbClr val="015F64"/>
                </a:solidFill>
              </a:defRPr>
            </a:pPr>
            <a:r>
              <a:rPr dirty="0"/>
              <a:t>This theme </a:t>
            </a:r>
            <a:r>
              <a:rPr dirty="0" err="1"/>
              <a:t>centres</a:t>
            </a:r>
            <a:r>
              <a:rPr dirty="0"/>
              <a:t> on the importance of equitable access to a wide variety of programs, the value of leveraging industry to support programming (i.e., co-ops), and the delivery of programming that attracts students from both rural and urban </a:t>
            </a:r>
            <a:r>
              <a:rPr dirty="0" err="1"/>
              <a:t>centres</a:t>
            </a:r>
            <a:r>
              <a:rPr dirty="0"/>
              <a:t>.</a:t>
            </a:r>
            <a:endParaRPr lang="en-CA" dirty="0"/>
          </a:p>
          <a:p>
            <a:pPr marL="89409" indent="0" defTabSz="804672">
              <a:spcBef>
                <a:spcPts val="500"/>
              </a:spcBef>
              <a:buSzPts val="1000"/>
              <a:buNone/>
              <a:defRPr sz="1056" b="1">
                <a:solidFill>
                  <a:srgbClr val="015F64"/>
                </a:solidFill>
              </a:defRPr>
            </a:pPr>
            <a:r>
              <a:rPr dirty="0"/>
              <a:t>The importance of technology (internet) and transportation to serve equitable access to </a:t>
            </a:r>
            <a:r>
              <a:rPr lang="en-CA" dirty="0"/>
              <a:t>   p</a:t>
            </a:r>
            <a:r>
              <a:rPr dirty="0" err="1"/>
              <a:t>rograms</a:t>
            </a:r>
            <a:r>
              <a:rPr dirty="0"/>
              <a:t> is part of this theme.</a:t>
            </a:r>
          </a:p>
          <a:p>
            <a:pPr marL="0" lvl="1" indent="491744" defTabSz="804672">
              <a:spcBef>
                <a:spcPts val="800"/>
              </a:spcBef>
              <a:buSzTx/>
              <a:buNone/>
              <a:defRPr sz="968" b="1"/>
            </a:pPr>
            <a:r>
              <a:rPr sz="1200" dirty="0"/>
              <a:t>Here are some of the perspectives we have heard so far:  </a:t>
            </a:r>
          </a:p>
          <a:p>
            <a:pPr marL="804672" lvl="1" indent="-312927" defTabSz="804672">
              <a:spcBef>
                <a:spcPts val="800"/>
              </a:spcBef>
              <a:buSzPts val="900"/>
              <a:buFontTx/>
              <a:buChar char="✓"/>
              <a:defRPr sz="968"/>
            </a:pPr>
            <a:r>
              <a:rPr dirty="0"/>
              <a:t>Internet affordability, accessibility and availability is a reality in rural areas</a:t>
            </a:r>
          </a:p>
          <a:p>
            <a:pPr marL="804672" lvl="1" indent="-312927" defTabSz="804672">
              <a:spcBef>
                <a:spcPts val="800"/>
              </a:spcBef>
              <a:buSzPts val="900"/>
              <a:buFontTx/>
              <a:buChar char="✓"/>
              <a:defRPr sz="968"/>
            </a:pPr>
            <a:r>
              <a:rPr dirty="0"/>
              <a:t>Equity of programming</a:t>
            </a:r>
          </a:p>
          <a:p>
            <a:pPr marL="804672" lvl="1" indent="-312927" defTabSz="804672">
              <a:spcBef>
                <a:spcPts val="800"/>
              </a:spcBef>
              <a:buSzPts val="900"/>
              <a:buFontTx/>
              <a:buChar char="✓"/>
              <a:defRPr sz="968"/>
            </a:pPr>
            <a:r>
              <a:rPr dirty="0"/>
              <a:t>Increased access to </a:t>
            </a:r>
            <a:r>
              <a:rPr dirty="0" err="1"/>
              <a:t>programmes</a:t>
            </a:r>
            <a:endParaRPr dirty="0"/>
          </a:p>
          <a:p>
            <a:pPr marL="804672" lvl="1" indent="-312927" defTabSz="804672">
              <a:spcBef>
                <a:spcPts val="800"/>
              </a:spcBef>
              <a:buSzPts val="900"/>
              <a:buFontTx/>
              <a:buChar char="✓"/>
              <a:defRPr sz="968"/>
            </a:pPr>
            <a:r>
              <a:rPr dirty="0"/>
              <a:t>Specialized rural </a:t>
            </a:r>
            <a:r>
              <a:rPr dirty="0" err="1"/>
              <a:t>programmes</a:t>
            </a:r>
            <a:r>
              <a:rPr dirty="0"/>
              <a:t> </a:t>
            </a:r>
            <a:r>
              <a:rPr dirty="0" err="1"/>
              <a:t>ie</a:t>
            </a:r>
            <a:r>
              <a:rPr dirty="0"/>
              <a:t>. agriculture, skilled trades</a:t>
            </a:r>
          </a:p>
          <a:p>
            <a:pPr marL="804672" lvl="1" indent="-312927" defTabSz="804672">
              <a:spcBef>
                <a:spcPts val="800"/>
              </a:spcBef>
              <a:buSzPts val="900"/>
              <a:buFontTx/>
              <a:buChar char="✓"/>
              <a:defRPr sz="968"/>
            </a:pPr>
            <a:r>
              <a:rPr dirty="0"/>
              <a:t>After-school activities limitations </a:t>
            </a:r>
          </a:p>
          <a:p>
            <a:pPr marL="804672" lvl="1" indent="-312927" defTabSz="804672">
              <a:spcBef>
                <a:spcPts val="800"/>
              </a:spcBef>
              <a:buSzPts val="900"/>
              <a:buFontTx/>
              <a:buChar char="✓"/>
              <a:defRPr sz="968"/>
            </a:pPr>
            <a:r>
              <a:rPr dirty="0"/>
              <a:t>Limited access to technology </a:t>
            </a:r>
          </a:p>
          <a:p>
            <a:pPr marL="804672" lvl="1" indent="-312927" defTabSz="804672">
              <a:spcBef>
                <a:spcPts val="800"/>
              </a:spcBef>
              <a:buSzPts val="900"/>
              <a:buFontTx/>
              <a:buChar char="✓"/>
              <a:defRPr sz="968"/>
            </a:pPr>
            <a:r>
              <a:rPr dirty="0"/>
              <a:t>Out-door space in a natural setting allows for innovative connections to the curriculum </a:t>
            </a:r>
          </a:p>
          <a:p>
            <a:pPr marL="804672" lvl="1" indent="-312927" defTabSz="804672">
              <a:spcBef>
                <a:spcPts val="800"/>
              </a:spcBef>
              <a:buSzPts val="900"/>
              <a:buFontTx/>
              <a:buChar char="✓"/>
              <a:defRPr sz="968"/>
            </a:pPr>
            <a:r>
              <a:rPr dirty="0"/>
              <a:t>Transportation from urban to rural</a:t>
            </a:r>
          </a:p>
        </p:txBody>
      </p:sp>
      <p:sp>
        <p:nvSpPr>
          <p:cNvPr id="440" name="Slide Number Placeholder 3"/>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
        <p:nvSpPr>
          <p:cNvPr id="441" name="TextBox 4"/>
          <p:cNvSpPr txBox="1"/>
          <p:nvPr/>
        </p:nvSpPr>
        <p:spPr>
          <a:xfrm>
            <a:off x="437541" y="3396781"/>
            <a:ext cx="2205232" cy="1304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indent="101600">
              <a:defRPr b="1">
                <a:solidFill>
                  <a:srgbClr val="000000"/>
                </a:solidFill>
              </a:defRPr>
            </a:pPr>
            <a:r>
              <a:t>Community Consultation Question </a:t>
            </a:r>
          </a:p>
          <a:p>
            <a:pPr indent="101600">
              <a:defRPr>
                <a:solidFill>
                  <a:srgbClr val="000000"/>
                </a:solidFill>
              </a:defRPr>
            </a:pPr>
            <a:endParaRPr/>
          </a:p>
          <a:p>
            <a:pPr indent="101600">
              <a:defRPr>
                <a:solidFill>
                  <a:srgbClr val="000000"/>
                </a:solidFill>
              </a:defRPr>
            </a:pPr>
            <a:r>
              <a:t>What is most important in programming for rural schools? </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Google Shape;418;p19"/>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
        <p:nvSpPr>
          <p:cNvPr id="446" name="Text Placeholder 3"/>
          <p:cNvSpPr txBox="1">
            <a:spLocks noGrp="1"/>
          </p:cNvSpPr>
          <p:nvPr>
            <p:ph type="body" idx="1"/>
          </p:nvPr>
        </p:nvSpPr>
        <p:spPr>
          <a:xfrm>
            <a:off x="1150835" y="1381042"/>
            <a:ext cx="6659699" cy="3050281"/>
          </a:xfrm>
          <a:prstGeom prst="rect">
            <a:avLst/>
          </a:prstGeom>
        </p:spPr>
        <p:txBody>
          <a:bodyPr>
            <a:normAutofit lnSpcReduction="10000"/>
          </a:bodyPr>
          <a:lstStyle/>
          <a:p>
            <a:pPr marL="0" indent="33527" defTabSz="804672">
              <a:spcBef>
                <a:spcPts val="500"/>
              </a:spcBef>
              <a:buSzTx/>
              <a:buNone/>
              <a:defRPr sz="2640"/>
            </a:pPr>
            <a:r>
              <a:t>“We do not give our kids chances to visit local farms, and agri-food production etc. We have tremendous opportunities in our schools to teach where our food comes from and about sustainability, but we don't capitalize on our geography.” </a:t>
            </a:r>
          </a:p>
          <a:p>
            <a:pPr marL="0" indent="33527" defTabSz="804672">
              <a:spcBef>
                <a:spcPts val="500"/>
              </a:spcBef>
              <a:buSzTx/>
              <a:buNone/>
              <a:defRPr sz="2640"/>
            </a:pPr>
            <a:r>
              <a:t>- participant </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Title 1"/>
          <p:cNvSpPr txBox="1">
            <a:spLocks noGrp="1"/>
          </p:cNvSpPr>
          <p:nvPr>
            <p:ph type="title"/>
          </p:nvPr>
        </p:nvSpPr>
        <p:spPr>
          <a:xfrm>
            <a:off x="101871" y="1075027"/>
            <a:ext cx="2296669" cy="1958644"/>
          </a:xfrm>
          <a:prstGeom prst="rect">
            <a:avLst/>
          </a:prstGeom>
        </p:spPr>
        <p:txBody>
          <a:bodyPr/>
          <a:lstStyle/>
          <a:p>
            <a:pPr>
              <a:defRPr b="1"/>
            </a:pPr>
            <a:r>
              <a:rPr dirty="0"/>
              <a:t>Theme Three: </a:t>
            </a:r>
            <a:br>
              <a:rPr dirty="0"/>
            </a:br>
            <a:r>
              <a:rPr dirty="0"/>
              <a:t> Decision Making</a:t>
            </a:r>
            <a:br>
              <a:rPr dirty="0"/>
            </a:br>
            <a:r>
              <a:rPr b="0" dirty="0"/>
              <a:t> </a:t>
            </a:r>
          </a:p>
        </p:txBody>
      </p:sp>
      <p:sp>
        <p:nvSpPr>
          <p:cNvPr id="451" name="Text Placeholder 2"/>
          <p:cNvSpPr txBox="1">
            <a:spLocks noGrp="1"/>
          </p:cNvSpPr>
          <p:nvPr>
            <p:ph type="body" sz="half" idx="1"/>
          </p:nvPr>
        </p:nvSpPr>
        <p:spPr>
          <a:xfrm>
            <a:off x="3418840" y="1553513"/>
            <a:ext cx="5292300" cy="3267302"/>
          </a:xfrm>
          <a:prstGeom prst="rect">
            <a:avLst/>
          </a:prstGeom>
        </p:spPr>
        <p:txBody>
          <a:bodyPr>
            <a:normAutofit fontScale="92500" lnSpcReduction="10000"/>
          </a:bodyPr>
          <a:lstStyle/>
          <a:p>
            <a:pPr marL="0" indent="80264" defTabSz="722376">
              <a:spcBef>
                <a:spcPts val="400"/>
              </a:spcBef>
              <a:buSzTx/>
              <a:buNone/>
              <a:defRPr sz="790" b="1"/>
            </a:pPr>
            <a:r>
              <a:rPr sz="1500" dirty="0"/>
              <a:t>Here are some of the perspectives we have heard so far:  </a:t>
            </a:r>
          </a:p>
          <a:p>
            <a:pPr marL="171450" indent="-171450" defTabSz="722376">
              <a:spcBef>
                <a:spcPts val="400"/>
              </a:spcBef>
              <a:buSzTx/>
              <a:buFont typeface="Wingdings" panose="05000000000000000000" pitchFamily="2" charset="2"/>
              <a:buChar char="ü"/>
              <a:defRPr sz="790"/>
            </a:pPr>
            <a:r>
              <a:rPr sz="1000" dirty="0"/>
              <a:t>Consider rural needs in decision making, for example: </a:t>
            </a:r>
          </a:p>
          <a:p>
            <a:pPr marL="722376" lvl="1" indent="-280924" defTabSz="722376">
              <a:spcBef>
                <a:spcPts val="700"/>
              </a:spcBef>
              <a:buSzPts val="700"/>
              <a:buFont typeface="Wingdings" panose="05000000000000000000" pitchFamily="2" charset="2"/>
              <a:buChar char="ü"/>
              <a:defRPr sz="790"/>
            </a:pPr>
            <a:r>
              <a:rPr sz="1000" dirty="0"/>
              <a:t>Limitations of internet </a:t>
            </a:r>
          </a:p>
          <a:p>
            <a:pPr marL="171450" indent="-171450" defTabSz="722376">
              <a:spcBef>
                <a:spcPts val="400"/>
              </a:spcBef>
              <a:buSzTx/>
              <a:buFont typeface="Wingdings" panose="05000000000000000000" pitchFamily="2" charset="2"/>
              <a:buChar char="ü"/>
              <a:defRPr sz="790"/>
            </a:pPr>
            <a:r>
              <a:rPr sz="1000" dirty="0"/>
              <a:t>Urban centric policy approaches – one size do</a:t>
            </a:r>
            <a:r>
              <a:rPr lang="en-CA" sz="1000" dirty="0" err="1"/>
              <a:t>es</a:t>
            </a:r>
            <a:r>
              <a:rPr sz="1000" dirty="0"/>
              <a:t> not fit all </a:t>
            </a:r>
          </a:p>
          <a:p>
            <a:pPr marL="171450" indent="-171450" defTabSz="722376">
              <a:spcBef>
                <a:spcPts val="400"/>
              </a:spcBef>
              <a:buSzTx/>
              <a:buFont typeface="Wingdings" panose="05000000000000000000" pitchFamily="2" charset="2"/>
              <a:buChar char="ü"/>
              <a:defRPr sz="790"/>
            </a:pPr>
            <a:r>
              <a:rPr sz="1000" dirty="0"/>
              <a:t>Length of bus ride as a primary consideration </a:t>
            </a:r>
          </a:p>
          <a:p>
            <a:pPr marL="171450" indent="-171450" defTabSz="722376">
              <a:spcBef>
                <a:spcPts val="400"/>
              </a:spcBef>
              <a:buSzTx/>
              <a:buFont typeface="Wingdings" panose="05000000000000000000" pitchFamily="2" charset="2"/>
              <a:buChar char="ü"/>
              <a:defRPr sz="790"/>
            </a:pPr>
            <a:r>
              <a:rPr sz="1000" dirty="0"/>
              <a:t>Smaller classes for better learning experience</a:t>
            </a:r>
          </a:p>
          <a:p>
            <a:pPr marL="171450" indent="-171450" defTabSz="722376">
              <a:spcBef>
                <a:spcPts val="400"/>
              </a:spcBef>
              <a:buSzTx/>
              <a:buFont typeface="Wingdings" panose="05000000000000000000" pitchFamily="2" charset="2"/>
              <a:buChar char="ü"/>
              <a:defRPr sz="790"/>
            </a:pPr>
            <a:r>
              <a:rPr sz="1000" dirty="0"/>
              <a:t>Access to a variety of courses and curriculum </a:t>
            </a:r>
          </a:p>
          <a:p>
            <a:pPr marL="171450" indent="-171450" defTabSz="722376">
              <a:spcBef>
                <a:spcPts val="400"/>
              </a:spcBef>
              <a:buSzTx/>
              <a:buFont typeface="Wingdings" panose="05000000000000000000" pitchFamily="2" charset="2"/>
              <a:buChar char="ü"/>
              <a:defRPr sz="790"/>
            </a:pPr>
            <a:r>
              <a:rPr sz="1000" dirty="0"/>
              <a:t>Continued fear of school closures</a:t>
            </a:r>
          </a:p>
          <a:p>
            <a:pPr marL="171450" indent="-171450" defTabSz="722376">
              <a:spcBef>
                <a:spcPts val="400"/>
              </a:spcBef>
              <a:buSzTx/>
              <a:buFont typeface="Wingdings" panose="05000000000000000000" pitchFamily="2" charset="2"/>
              <a:buChar char="ü"/>
              <a:defRPr sz="790"/>
            </a:pPr>
            <a:r>
              <a:rPr sz="1000" dirty="0"/>
              <a:t>School are more than bricks and mortar, detrimental effect to community when school closed </a:t>
            </a:r>
          </a:p>
          <a:p>
            <a:pPr marL="171450" indent="-171450" defTabSz="722376">
              <a:spcBef>
                <a:spcPts val="400"/>
              </a:spcBef>
              <a:buSzTx/>
              <a:buFont typeface="Wingdings" panose="05000000000000000000" pitchFamily="2" charset="2"/>
              <a:buChar char="ü"/>
              <a:defRPr sz="790"/>
            </a:pPr>
            <a:r>
              <a:rPr sz="1000" dirty="0"/>
              <a:t>Collaboration with municipal leaders </a:t>
            </a:r>
          </a:p>
          <a:p>
            <a:pPr marL="171450" indent="-171450" defTabSz="722376">
              <a:spcBef>
                <a:spcPts val="400"/>
              </a:spcBef>
              <a:buSzTx/>
              <a:buFont typeface="Wingdings" panose="05000000000000000000" pitchFamily="2" charset="2"/>
              <a:buChar char="ü"/>
              <a:defRPr sz="790"/>
            </a:pPr>
            <a:r>
              <a:rPr sz="1000" dirty="0"/>
              <a:t>Recognize the value of school to students and community </a:t>
            </a:r>
          </a:p>
          <a:p>
            <a:pPr marL="171450" indent="-171450" defTabSz="722376">
              <a:spcBef>
                <a:spcPts val="400"/>
              </a:spcBef>
              <a:buSzTx/>
              <a:buFont typeface="Wingdings" panose="05000000000000000000" pitchFamily="2" charset="2"/>
              <a:buChar char="ü"/>
              <a:defRPr sz="790"/>
            </a:pPr>
            <a:r>
              <a:rPr sz="1000" dirty="0"/>
              <a:t>School boundaries </a:t>
            </a:r>
          </a:p>
          <a:p>
            <a:pPr marL="722376" lvl="1" indent="-280924" defTabSz="722376">
              <a:spcBef>
                <a:spcPts val="700"/>
              </a:spcBef>
              <a:buSzPts val="700"/>
              <a:buFont typeface="Wingdings" panose="05000000000000000000" pitchFamily="2" charset="2"/>
              <a:buChar char="ü"/>
              <a:defRPr sz="790"/>
            </a:pPr>
            <a:r>
              <a:rPr sz="1000" dirty="0"/>
              <a:t>Enforcing local school attendance </a:t>
            </a:r>
          </a:p>
          <a:p>
            <a:pPr marL="722376" lvl="1" indent="-280924" defTabSz="722376">
              <a:spcBef>
                <a:spcPts val="700"/>
              </a:spcBef>
              <a:buSzPts val="700"/>
              <a:buFont typeface="Wingdings" panose="05000000000000000000" pitchFamily="2" charset="2"/>
              <a:buChar char="ü"/>
              <a:defRPr sz="790"/>
            </a:pPr>
            <a:r>
              <a:rPr sz="1000" dirty="0"/>
              <a:t>Balancing school populations </a:t>
            </a:r>
          </a:p>
          <a:p>
            <a:pPr marL="0" indent="80264" defTabSz="722376">
              <a:spcBef>
                <a:spcPts val="400"/>
              </a:spcBef>
              <a:buSzTx/>
              <a:buNone/>
              <a:defRPr sz="869"/>
            </a:pPr>
            <a:r>
              <a:rPr dirty="0"/>
              <a:t>	 </a:t>
            </a:r>
          </a:p>
          <a:p>
            <a:pPr marL="0" indent="80264" defTabSz="722376">
              <a:spcBef>
                <a:spcPts val="400"/>
              </a:spcBef>
              <a:buSzTx/>
              <a:buNone/>
              <a:defRPr sz="869"/>
            </a:pPr>
            <a:r>
              <a:rPr dirty="0"/>
              <a:t> </a:t>
            </a:r>
          </a:p>
        </p:txBody>
      </p:sp>
      <p:sp>
        <p:nvSpPr>
          <p:cNvPr id="452" name="Slide Number Placeholder 3"/>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
        <p:nvSpPr>
          <p:cNvPr id="453" name="Rectangle 5"/>
          <p:cNvSpPr txBox="1"/>
          <p:nvPr/>
        </p:nvSpPr>
        <p:spPr>
          <a:xfrm>
            <a:off x="2627140" y="537850"/>
            <a:ext cx="5739619" cy="1015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015F64"/>
                </a:solidFill>
                <a:latin typeface="Lato Light"/>
                <a:ea typeface="Lato Light"/>
                <a:cs typeface="Lato Light"/>
                <a:sym typeface="Lato Light"/>
              </a:defRPr>
            </a:pPr>
            <a:r>
              <a:rPr b="1" dirty="0"/>
              <a:t>The theme </a:t>
            </a:r>
            <a:r>
              <a:rPr b="1" dirty="0" err="1"/>
              <a:t>centres</a:t>
            </a:r>
            <a:r>
              <a:rPr b="1" dirty="0"/>
              <a:t> on the importance of considering rural needs in decision making.  </a:t>
            </a:r>
            <a:endParaRPr lang="en-CA" b="1" dirty="0"/>
          </a:p>
          <a:p>
            <a:pPr>
              <a:defRPr sz="1200">
                <a:solidFill>
                  <a:srgbClr val="015F64"/>
                </a:solidFill>
                <a:latin typeface="Lato Light"/>
                <a:ea typeface="Lato Light"/>
                <a:cs typeface="Lato Light"/>
                <a:sym typeface="Lato Light"/>
              </a:defRPr>
            </a:pPr>
            <a:endParaRPr b="1" dirty="0"/>
          </a:p>
          <a:p>
            <a:pPr>
              <a:defRPr sz="1200">
                <a:solidFill>
                  <a:srgbClr val="015F64"/>
                </a:solidFill>
                <a:latin typeface="Lato Light"/>
                <a:ea typeface="Lato Light"/>
                <a:cs typeface="Lato Light"/>
                <a:sym typeface="Lato Light"/>
              </a:defRPr>
            </a:pPr>
            <a:r>
              <a:rPr b="1" dirty="0"/>
              <a:t>The need for differentiated approaches to board policy is identified as part of this theme.</a:t>
            </a:r>
          </a:p>
        </p:txBody>
      </p:sp>
      <p:sp>
        <p:nvSpPr>
          <p:cNvPr id="454" name="TextBox 6"/>
          <p:cNvSpPr txBox="1"/>
          <p:nvPr/>
        </p:nvSpPr>
        <p:spPr>
          <a:xfrm>
            <a:off x="612334" y="2586881"/>
            <a:ext cx="2806506" cy="2320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indent="101600">
              <a:defRPr b="1">
                <a:solidFill>
                  <a:srgbClr val="000000"/>
                </a:solidFill>
              </a:defRPr>
            </a:pPr>
            <a:r>
              <a:rPr dirty="0"/>
              <a:t>Community Consultation Question </a:t>
            </a:r>
          </a:p>
          <a:p>
            <a:pPr indent="101600">
              <a:defRPr>
                <a:solidFill>
                  <a:srgbClr val="000000"/>
                </a:solidFill>
              </a:defRPr>
            </a:pPr>
            <a:r>
              <a:rPr dirty="0"/>
              <a:t>What criteria should be considered when retaining or closing a rural school?</a:t>
            </a:r>
          </a:p>
          <a:p>
            <a:pPr indent="101600">
              <a:defRPr>
                <a:solidFill>
                  <a:srgbClr val="000000"/>
                </a:solidFill>
              </a:defRPr>
            </a:pPr>
            <a:endParaRPr dirty="0"/>
          </a:p>
          <a:p>
            <a:pPr indent="101600">
              <a:defRPr>
                <a:solidFill>
                  <a:srgbClr val="000000"/>
                </a:solidFill>
              </a:defRPr>
            </a:pPr>
            <a:r>
              <a:rPr dirty="0"/>
              <a:t>How could the Board best recognize and address the unique rural geography within Thames Valley through policy? </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Google Shape;418;p19"/>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
        <p:nvSpPr>
          <p:cNvPr id="459" name="Text Placeholder 3"/>
          <p:cNvSpPr txBox="1">
            <a:spLocks noGrp="1"/>
          </p:cNvSpPr>
          <p:nvPr>
            <p:ph type="body" idx="1"/>
          </p:nvPr>
        </p:nvSpPr>
        <p:spPr>
          <a:xfrm>
            <a:off x="611945" y="1240728"/>
            <a:ext cx="7666891" cy="3486380"/>
          </a:xfrm>
          <a:prstGeom prst="rect">
            <a:avLst/>
          </a:prstGeom>
        </p:spPr>
        <p:txBody>
          <a:bodyPr>
            <a:normAutofit lnSpcReduction="10000"/>
          </a:bodyPr>
          <a:lstStyle/>
          <a:p>
            <a:pPr marL="0" indent="33527" defTabSz="804672">
              <a:spcBef>
                <a:spcPts val="500"/>
              </a:spcBef>
              <a:buSzTx/>
              <a:buNone/>
              <a:defRPr sz="2640"/>
            </a:pPr>
            <a:r>
              <a:t>“When discussing rural schools, municipalities are an essential part of the conversation and must be engaged at every opportunity. Mayors know best re:  community growth and development, planning outlook, local needs &amp; conditions. </a:t>
            </a:r>
          </a:p>
          <a:p>
            <a:pPr marL="0" indent="33527" defTabSz="804672">
              <a:spcBef>
                <a:spcPts val="500"/>
              </a:spcBef>
              <a:buSzTx/>
              <a:buNone/>
              <a:defRPr sz="2640"/>
            </a:pPr>
            <a:r>
              <a:t>This insight must be leveraged re: pupil accommodation.” </a:t>
            </a:r>
          </a:p>
          <a:p>
            <a:pPr marL="0" indent="33527" defTabSz="804672">
              <a:spcBef>
                <a:spcPts val="500"/>
              </a:spcBef>
              <a:buSzTx/>
              <a:buNone/>
              <a:defRPr sz="2640"/>
            </a:pPr>
            <a:r>
              <a:t>- participant </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Title 1"/>
          <p:cNvSpPr txBox="1">
            <a:spLocks noGrp="1"/>
          </p:cNvSpPr>
          <p:nvPr>
            <p:ph type="title"/>
          </p:nvPr>
        </p:nvSpPr>
        <p:spPr>
          <a:xfrm>
            <a:off x="341022" y="1101082"/>
            <a:ext cx="1909810" cy="1867201"/>
          </a:xfrm>
          <a:prstGeom prst="rect">
            <a:avLst/>
          </a:prstGeom>
        </p:spPr>
        <p:txBody>
          <a:bodyPr/>
          <a:lstStyle/>
          <a:p>
            <a:pPr>
              <a:defRPr b="1"/>
            </a:pPr>
            <a:r>
              <a:t>Theme Four: </a:t>
            </a:r>
            <a:br/>
            <a:r>
              <a:t> Funding </a:t>
            </a:r>
            <a:br/>
            <a:endParaRPr/>
          </a:p>
        </p:txBody>
      </p:sp>
      <p:sp>
        <p:nvSpPr>
          <p:cNvPr id="464" name="Text Placeholder 2"/>
          <p:cNvSpPr txBox="1">
            <a:spLocks noGrp="1"/>
          </p:cNvSpPr>
          <p:nvPr>
            <p:ph type="body" idx="1"/>
          </p:nvPr>
        </p:nvSpPr>
        <p:spPr>
          <a:xfrm>
            <a:off x="2423573" y="618976"/>
            <a:ext cx="6243111" cy="4100735"/>
          </a:xfrm>
          <a:prstGeom prst="rect">
            <a:avLst/>
          </a:prstGeom>
        </p:spPr>
        <p:txBody>
          <a:bodyPr/>
          <a:lstStyle/>
          <a:p>
            <a:pPr marL="0" indent="101600">
              <a:buSzTx/>
              <a:buNone/>
              <a:defRPr sz="1400" b="1">
                <a:solidFill>
                  <a:srgbClr val="015F64"/>
                </a:solidFill>
              </a:defRPr>
            </a:pPr>
            <a:r>
              <a:rPr dirty="0"/>
              <a:t>This theme </a:t>
            </a:r>
            <a:r>
              <a:rPr dirty="0" err="1"/>
              <a:t>centres</a:t>
            </a:r>
            <a:r>
              <a:rPr dirty="0"/>
              <a:t> on the funding model noting it does not support rural schools; there needs to be a different funding model for rural schools.  </a:t>
            </a:r>
          </a:p>
          <a:p>
            <a:pPr marL="0" indent="101600">
              <a:buSzTx/>
              <a:buNone/>
              <a:defRPr sz="1400" b="1">
                <a:solidFill>
                  <a:srgbClr val="015F64"/>
                </a:solidFill>
              </a:defRPr>
            </a:pPr>
            <a:r>
              <a:rPr dirty="0"/>
              <a:t>There is a disconnect between the importance of schools in rural communities and how they are funded. </a:t>
            </a:r>
          </a:p>
          <a:p>
            <a:pPr marL="0" indent="101600">
              <a:buSzTx/>
              <a:buNone/>
              <a:defRPr sz="1400" b="1">
                <a:solidFill>
                  <a:srgbClr val="015F64"/>
                </a:solidFill>
              </a:defRPr>
            </a:pPr>
            <a:endParaRPr dirty="0"/>
          </a:p>
          <a:p>
            <a:pPr marL="0" lvl="1" indent="558800">
              <a:spcBef>
                <a:spcPts val="1000"/>
              </a:spcBef>
              <a:buSzTx/>
              <a:buNone/>
              <a:defRPr sz="1200" b="1"/>
            </a:pPr>
            <a:r>
              <a:rPr dirty="0"/>
              <a:t>Here are some of the perspectives we have heard so far:  </a:t>
            </a:r>
          </a:p>
          <a:p>
            <a:pPr lvl="1">
              <a:spcBef>
                <a:spcPts val="1000"/>
              </a:spcBef>
              <a:buSzPts val="1200"/>
              <a:buFontTx/>
              <a:buChar char="➢"/>
              <a:defRPr sz="1200"/>
            </a:pPr>
            <a:r>
              <a:rPr dirty="0"/>
              <a:t>Evaluation of fiscal resources: </a:t>
            </a:r>
            <a:r>
              <a:rPr dirty="0" err="1"/>
              <a:t>ie</a:t>
            </a:r>
            <a:r>
              <a:rPr dirty="0"/>
              <a:t>. busing costs</a:t>
            </a:r>
          </a:p>
          <a:p>
            <a:pPr lvl="1">
              <a:spcBef>
                <a:spcPts val="1000"/>
              </a:spcBef>
              <a:buSzPts val="1200"/>
              <a:buFontTx/>
              <a:buChar char="➢"/>
              <a:defRPr sz="1200"/>
            </a:pPr>
            <a:r>
              <a:rPr dirty="0"/>
              <a:t>Provincial funding model – one size fits all </a:t>
            </a:r>
          </a:p>
          <a:p>
            <a:pPr lvl="1">
              <a:spcBef>
                <a:spcPts val="1000"/>
              </a:spcBef>
              <a:buSzPts val="1200"/>
              <a:buFontTx/>
              <a:buChar char="➢"/>
              <a:defRPr sz="1200"/>
            </a:pPr>
            <a:r>
              <a:rPr dirty="0"/>
              <a:t>Equal funding of resources in rural schools </a:t>
            </a:r>
          </a:p>
          <a:p>
            <a:pPr lvl="1">
              <a:spcBef>
                <a:spcPts val="1000"/>
              </a:spcBef>
              <a:buSzPts val="1200"/>
              <a:buFontTx/>
              <a:buChar char="➢"/>
              <a:defRPr sz="1200"/>
            </a:pPr>
            <a:r>
              <a:rPr dirty="0"/>
              <a:t>Emotional costs vs. financial costs</a:t>
            </a:r>
          </a:p>
          <a:p>
            <a:pPr lvl="1">
              <a:spcBef>
                <a:spcPts val="1000"/>
              </a:spcBef>
              <a:buSzPts val="1200"/>
              <a:buFontTx/>
              <a:buChar char="➢"/>
              <a:defRPr sz="1200"/>
            </a:pPr>
            <a:r>
              <a:rPr dirty="0"/>
              <a:t>Base program funding for small secondary schools </a:t>
            </a:r>
          </a:p>
          <a:p>
            <a:pPr marL="0" lvl="1" indent="558800">
              <a:spcBef>
                <a:spcPts val="1000"/>
              </a:spcBef>
              <a:buSzTx/>
              <a:buNone/>
              <a:defRPr sz="1200"/>
            </a:pPr>
            <a:r>
              <a:rPr dirty="0"/>
              <a:t> </a:t>
            </a:r>
          </a:p>
        </p:txBody>
      </p:sp>
      <p:sp>
        <p:nvSpPr>
          <p:cNvPr id="465" name="Slide Number Placeholder 3"/>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sp>
        <p:nvSpPr>
          <p:cNvPr id="466" name="TextBox 4"/>
          <p:cNvSpPr txBox="1"/>
          <p:nvPr/>
        </p:nvSpPr>
        <p:spPr>
          <a:xfrm>
            <a:off x="444381" y="2948743"/>
            <a:ext cx="3007090" cy="17112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indent="101600">
              <a:defRPr b="1">
                <a:solidFill>
                  <a:srgbClr val="000000"/>
                </a:solidFill>
              </a:defRPr>
            </a:pPr>
            <a:r>
              <a:t>Community Consultation Question </a:t>
            </a:r>
          </a:p>
          <a:p>
            <a:pPr indent="101600">
              <a:defRPr>
                <a:solidFill>
                  <a:srgbClr val="000000"/>
                </a:solidFill>
              </a:defRPr>
            </a:pPr>
            <a:endParaRPr/>
          </a:p>
          <a:p>
            <a:pPr>
              <a:defRPr>
                <a:solidFill>
                  <a:srgbClr val="000000"/>
                </a:solidFill>
              </a:defRPr>
            </a:pPr>
            <a:r>
              <a:t>What is working well in our rural communities, what needs improvement and, the ways the funding formula can be better tailored to meet rural school needs?</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Text Placeholder 1"/>
          <p:cNvSpPr txBox="1">
            <a:spLocks noGrp="1"/>
          </p:cNvSpPr>
          <p:nvPr>
            <p:ph type="body" sz="half" idx="1"/>
          </p:nvPr>
        </p:nvSpPr>
        <p:spPr>
          <a:xfrm>
            <a:off x="1242275" y="1704600"/>
            <a:ext cx="6659700" cy="2140356"/>
          </a:xfrm>
          <a:prstGeom prst="rect">
            <a:avLst/>
          </a:prstGeom>
        </p:spPr>
        <p:txBody>
          <a:bodyPr/>
          <a:lstStyle/>
          <a:p>
            <a:pPr marL="0" indent="32003" defTabSz="768095">
              <a:spcBef>
                <a:spcPts val="500"/>
              </a:spcBef>
              <a:buSzTx/>
              <a:buNone/>
              <a:defRPr sz="2520"/>
            </a:pPr>
            <a:r>
              <a:t>“If we see urban and rural as the same, we are missing important and unique differences that make each area's needs different.” </a:t>
            </a:r>
          </a:p>
          <a:p>
            <a:pPr marL="0" indent="32003" defTabSz="768095">
              <a:spcBef>
                <a:spcPts val="500"/>
              </a:spcBef>
              <a:buSzTx/>
              <a:buNone/>
              <a:defRPr sz="2520"/>
            </a:pPr>
            <a:r>
              <a:t>- participant </a:t>
            </a:r>
          </a:p>
        </p:txBody>
      </p:sp>
      <p:sp>
        <p:nvSpPr>
          <p:cNvPr id="471" name="Slide Number Placeholder 2"/>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 name="Google Shape;481;p26"/>
          <p:cNvSpPr txBox="1">
            <a:spLocks noGrp="1"/>
          </p:cNvSpPr>
          <p:nvPr>
            <p:ph type="title"/>
          </p:nvPr>
        </p:nvSpPr>
        <p:spPr>
          <a:xfrm>
            <a:off x="319920" y="890066"/>
            <a:ext cx="1833385" cy="1810931"/>
          </a:xfrm>
          <a:prstGeom prst="rect">
            <a:avLst/>
          </a:prstGeom>
        </p:spPr>
        <p:txBody>
          <a:bodyPr/>
          <a:lstStyle>
            <a:lvl1pPr>
              <a:defRPr b="1"/>
            </a:lvl1pPr>
          </a:lstStyle>
          <a:p>
            <a:r>
              <a:t>Final Report </a:t>
            </a:r>
          </a:p>
        </p:txBody>
      </p:sp>
      <p:grpSp>
        <p:nvGrpSpPr>
          <p:cNvPr id="478" name="Google Shape;482;p26"/>
          <p:cNvGrpSpPr/>
          <p:nvPr/>
        </p:nvGrpSpPr>
        <p:grpSpPr>
          <a:xfrm>
            <a:off x="3642278" y="1045149"/>
            <a:ext cx="1948801" cy="1948801"/>
            <a:chOff x="0" y="0"/>
            <a:chExt cx="1948800" cy="1948800"/>
          </a:xfrm>
        </p:grpSpPr>
        <p:sp>
          <p:nvSpPr>
            <p:cNvPr id="476" name="Circle"/>
            <p:cNvSpPr/>
            <p:nvPr/>
          </p:nvSpPr>
          <p:spPr>
            <a:xfrm>
              <a:off x="-1" y="-1"/>
              <a:ext cx="1948802" cy="1948802"/>
            </a:xfrm>
            <a:prstGeom prst="ellipse">
              <a:avLst/>
            </a:prstGeom>
            <a:noFill/>
            <a:ln w="9525" cap="flat">
              <a:solidFill>
                <a:schemeClr val="accent2"/>
              </a:solidFill>
              <a:prstDash val="solid"/>
              <a:round/>
            </a:ln>
            <a:effectLst/>
          </p:spPr>
          <p:txBody>
            <a:bodyPr wrap="square" lIns="45719" tIns="45719" rIns="45719" bIns="45719" numCol="1" anchor="ctr">
              <a:noAutofit/>
            </a:bodyPr>
            <a:lstStyle/>
            <a:p>
              <a:pPr algn="ctr">
                <a:defRPr>
                  <a:latin typeface="Lato Light"/>
                  <a:ea typeface="Lato Light"/>
                  <a:cs typeface="Lato Light"/>
                  <a:sym typeface="Lato Light"/>
                </a:defRPr>
              </a:pPr>
              <a:endParaRPr/>
            </a:p>
          </p:txBody>
        </p:sp>
        <p:sp>
          <p:nvSpPr>
            <p:cNvPr id="477" name="Thought Exhange…"/>
            <p:cNvSpPr txBox="1"/>
            <p:nvPr/>
          </p:nvSpPr>
          <p:spPr>
            <a:xfrm>
              <a:off x="290157" y="559125"/>
              <a:ext cx="1368486" cy="8305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numCol="1" anchor="ctr">
              <a:spAutoFit/>
            </a:bodyPr>
            <a:lstStyle/>
            <a:p>
              <a:pPr algn="ctr">
                <a:defRPr>
                  <a:latin typeface="Lato Light"/>
                  <a:ea typeface="Lato Light"/>
                  <a:cs typeface="Lato Light"/>
                  <a:sym typeface="Lato Light"/>
                </a:defRPr>
              </a:pPr>
              <a:r>
                <a:t>Thought Exhange </a:t>
              </a:r>
              <a:endParaRPr>
                <a:solidFill>
                  <a:srgbClr val="000000"/>
                </a:solidFill>
              </a:endParaRPr>
            </a:p>
            <a:p>
              <a:pPr algn="ctr">
                <a:defRPr>
                  <a:latin typeface="Lato Light"/>
                  <a:ea typeface="Lato Light"/>
                  <a:cs typeface="Lato Light"/>
                  <a:sym typeface="Lato Light"/>
                </a:defRPr>
              </a:pPr>
              <a:r>
                <a:t>E-Survey </a:t>
              </a:r>
            </a:p>
          </p:txBody>
        </p:sp>
      </p:grpSp>
      <p:grpSp>
        <p:nvGrpSpPr>
          <p:cNvPr id="481" name="Google Shape;483;p26"/>
          <p:cNvGrpSpPr/>
          <p:nvPr/>
        </p:nvGrpSpPr>
        <p:grpSpPr>
          <a:xfrm>
            <a:off x="4479533" y="2450690"/>
            <a:ext cx="1948801" cy="1948801"/>
            <a:chOff x="0" y="0"/>
            <a:chExt cx="1948800" cy="1948800"/>
          </a:xfrm>
        </p:grpSpPr>
        <p:sp>
          <p:nvSpPr>
            <p:cNvPr id="479" name="Circle"/>
            <p:cNvSpPr/>
            <p:nvPr/>
          </p:nvSpPr>
          <p:spPr>
            <a:xfrm>
              <a:off x="-1" y="-1"/>
              <a:ext cx="1948802" cy="1948802"/>
            </a:xfrm>
            <a:prstGeom prst="ellipse">
              <a:avLst/>
            </a:prstGeom>
            <a:noFill/>
            <a:ln w="9525" cap="flat">
              <a:solidFill>
                <a:schemeClr val="accent5"/>
              </a:solidFill>
              <a:prstDash val="solid"/>
              <a:round/>
            </a:ln>
            <a:effectLst/>
          </p:spPr>
          <p:txBody>
            <a:bodyPr wrap="square" lIns="45719" tIns="45719" rIns="45719" bIns="45719" numCol="1" anchor="ctr">
              <a:noAutofit/>
            </a:bodyPr>
            <a:lstStyle/>
            <a:p>
              <a:pPr algn="ctr">
                <a:defRPr>
                  <a:latin typeface="Lato Light"/>
                  <a:ea typeface="Lato Light"/>
                  <a:cs typeface="Lato Light"/>
                  <a:sym typeface="Lato Light"/>
                </a:defRPr>
              </a:pPr>
              <a:endParaRPr/>
            </a:p>
          </p:txBody>
        </p:sp>
        <p:sp>
          <p:nvSpPr>
            <p:cNvPr id="480" name="Focus Group"/>
            <p:cNvSpPr txBox="1"/>
            <p:nvPr/>
          </p:nvSpPr>
          <p:spPr>
            <a:xfrm>
              <a:off x="290157" y="775025"/>
              <a:ext cx="1368486" cy="3987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numCol="1" anchor="ctr">
              <a:spAutoFit/>
            </a:bodyPr>
            <a:lstStyle>
              <a:lvl1pPr algn="ctr">
                <a:defRPr>
                  <a:latin typeface="Lato Light"/>
                  <a:ea typeface="Lato Light"/>
                  <a:cs typeface="Lato Light"/>
                  <a:sym typeface="Lato Light"/>
                </a:defRPr>
              </a:lvl1pPr>
            </a:lstStyle>
            <a:p>
              <a:r>
                <a:t>Focus Group </a:t>
              </a:r>
            </a:p>
          </p:txBody>
        </p:sp>
      </p:grpSp>
      <p:grpSp>
        <p:nvGrpSpPr>
          <p:cNvPr id="484" name="Google Shape;484;p26"/>
          <p:cNvGrpSpPr/>
          <p:nvPr/>
        </p:nvGrpSpPr>
        <p:grpSpPr>
          <a:xfrm>
            <a:off x="5307100" y="1045149"/>
            <a:ext cx="1948801" cy="1948801"/>
            <a:chOff x="0" y="0"/>
            <a:chExt cx="1948800" cy="1948800"/>
          </a:xfrm>
        </p:grpSpPr>
        <p:sp>
          <p:nvSpPr>
            <p:cNvPr id="482" name="Circle"/>
            <p:cNvSpPr/>
            <p:nvPr/>
          </p:nvSpPr>
          <p:spPr>
            <a:xfrm>
              <a:off x="-1" y="-1"/>
              <a:ext cx="1948802" cy="1948802"/>
            </a:xfrm>
            <a:prstGeom prst="ellipse">
              <a:avLst/>
            </a:prstGeom>
            <a:noFill/>
            <a:ln w="9525" cap="flat">
              <a:solidFill>
                <a:schemeClr val="accent1"/>
              </a:solidFill>
              <a:prstDash val="solid"/>
              <a:round/>
            </a:ln>
            <a:effectLst/>
          </p:spPr>
          <p:txBody>
            <a:bodyPr wrap="square" lIns="45719" tIns="45719" rIns="45719" bIns="45719" numCol="1" anchor="ctr">
              <a:noAutofit/>
            </a:bodyPr>
            <a:lstStyle/>
            <a:p>
              <a:pPr algn="ctr">
                <a:defRPr>
                  <a:latin typeface="Lato Light"/>
                  <a:ea typeface="Lato Light"/>
                  <a:cs typeface="Lato Light"/>
                  <a:sym typeface="Lato Light"/>
                </a:defRPr>
              </a:pPr>
              <a:endParaRPr/>
            </a:p>
          </p:txBody>
        </p:sp>
        <p:sp>
          <p:nvSpPr>
            <p:cNvPr id="483" name="Community  Consultations"/>
            <p:cNvSpPr txBox="1"/>
            <p:nvPr/>
          </p:nvSpPr>
          <p:spPr>
            <a:xfrm>
              <a:off x="290157" y="667074"/>
              <a:ext cx="1368486" cy="6146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numCol="1" anchor="ctr">
              <a:spAutoFit/>
            </a:bodyPr>
            <a:lstStyle>
              <a:lvl1pPr algn="ctr">
                <a:defRPr>
                  <a:latin typeface="Lato Light"/>
                  <a:ea typeface="Lato Light"/>
                  <a:cs typeface="Lato Light"/>
                  <a:sym typeface="Lato Light"/>
                </a:defRPr>
              </a:lvl1pPr>
            </a:lstStyle>
            <a:p>
              <a:r>
                <a:t>Community  Consultations </a:t>
              </a:r>
            </a:p>
          </p:txBody>
        </p:sp>
      </p:grpSp>
      <p:sp>
        <p:nvSpPr>
          <p:cNvPr id="485" name="Google Shape;485;p26"/>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 name="Google Shape;529;p31"/>
          <p:cNvGrpSpPr/>
          <p:nvPr/>
        </p:nvGrpSpPr>
        <p:grpSpPr>
          <a:xfrm>
            <a:off x="2999135" y="2199536"/>
            <a:ext cx="1565269" cy="1071807"/>
            <a:chOff x="0" y="0"/>
            <a:chExt cx="1565268" cy="1071805"/>
          </a:xfrm>
        </p:grpSpPr>
        <p:sp>
          <p:nvSpPr>
            <p:cNvPr id="489" name="Oval"/>
            <p:cNvSpPr/>
            <p:nvPr/>
          </p:nvSpPr>
          <p:spPr>
            <a:xfrm>
              <a:off x="-1" y="0"/>
              <a:ext cx="1565270" cy="1071806"/>
            </a:xfrm>
            <a:prstGeom prst="ellipse">
              <a:avLst/>
            </a:prstGeom>
            <a:solidFill>
              <a:srgbClr val="FFFFFF"/>
            </a:solidFill>
            <a:ln w="12700" cap="flat">
              <a:noFill/>
              <a:miter lim="400000"/>
            </a:ln>
            <a:effectLst/>
          </p:spPr>
          <p:txBody>
            <a:bodyPr wrap="square" lIns="45719" tIns="45719" rIns="45719" bIns="45719" numCol="1" anchor="ctr">
              <a:noAutofit/>
            </a:bodyPr>
            <a:lstStyle/>
            <a:p>
              <a:pPr algn="ctr">
                <a:defRPr>
                  <a:latin typeface="Lato Light"/>
                  <a:ea typeface="Lato Light"/>
                  <a:cs typeface="Lato Light"/>
                  <a:sym typeface="Lato Light"/>
                </a:defRPr>
              </a:pPr>
              <a:endParaRPr/>
            </a:p>
          </p:txBody>
        </p:sp>
        <p:sp>
          <p:nvSpPr>
            <p:cNvPr id="490" name="Key Actions"/>
            <p:cNvSpPr txBox="1"/>
            <p:nvPr/>
          </p:nvSpPr>
          <p:spPr>
            <a:xfrm>
              <a:off x="229227" y="228577"/>
              <a:ext cx="1106813" cy="6146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numCol="1" anchor="ctr">
              <a:spAutoFit/>
            </a:bodyPr>
            <a:lstStyle>
              <a:lvl1pPr algn="ctr">
                <a:defRPr>
                  <a:latin typeface="Lato Light"/>
                  <a:ea typeface="Lato Light"/>
                  <a:cs typeface="Lato Light"/>
                  <a:sym typeface="Lato Light"/>
                </a:defRPr>
              </a:lvl1pPr>
            </a:lstStyle>
            <a:p>
              <a:r>
                <a:t>Key Actions </a:t>
              </a:r>
            </a:p>
          </p:txBody>
        </p:sp>
      </p:grpSp>
      <p:grpSp>
        <p:nvGrpSpPr>
          <p:cNvPr id="494" name="Google Shape;530;p31"/>
          <p:cNvGrpSpPr/>
          <p:nvPr/>
        </p:nvGrpSpPr>
        <p:grpSpPr>
          <a:xfrm>
            <a:off x="5373857" y="2763660"/>
            <a:ext cx="2444168" cy="1069201"/>
            <a:chOff x="0" y="0"/>
            <a:chExt cx="2444166" cy="1069200"/>
          </a:xfrm>
        </p:grpSpPr>
        <p:sp>
          <p:nvSpPr>
            <p:cNvPr id="492" name="Oval"/>
            <p:cNvSpPr/>
            <p:nvPr/>
          </p:nvSpPr>
          <p:spPr>
            <a:xfrm>
              <a:off x="-1" y="-1"/>
              <a:ext cx="2444168" cy="1069202"/>
            </a:xfrm>
            <a:prstGeom prst="ellipse">
              <a:avLst/>
            </a:prstGeom>
            <a:solidFill>
              <a:srgbClr val="FFFFFF"/>
            </a:solidFill>
            <a:ln w="12700" cap="flat">
              <a:noFill/>
              <a:miter lim="400000"/>
            </a:ln>
            <a:effectLst/>
          </p:spPr>
          <p:txBody>
            <a:bodyPr wrap="square" lIns="45719" tIns="45719" rIns="45719" bIns="45719" numCol="1" anchor="ctr">
              <a:noAutofit/>
            </a:bodyPr>
            <a:lstStyle/>
            <a:p>
              <a:pPr algn="ctr">
                <a:defRPr>
                  <a:latin typeface="Lato Light"/>
                  <a:ea typeface="Lato Light"/>
                  <a:cs typeface="Lato Light"/>
                  <a:sym typeface="Lato Light"/>
                </a:defRPr>
              </a:pPr>
              <a:endParaRPr/>
            </a:p>
          </p:txBody>
        </p:sp>
        <p:sp>
          <p:nvSpPr>
            <p:cNvPr id="493" name="Recommendations"/>
            <p:cNvSpPr txBox="1"/>
            <p:nvPr/>
          </p:nvSpPr>
          <p:spPr>
            <a:xfrm>
              <a:off x="357940" y="335224"/>
              <a:ext cx="1728286" cy="3987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numCol="1" anchor="ctr">
              <a:spAutoFit/>
            </a:bodyPr>
            <a:lstStyle>
              <a:lvl1pPr algn="ctr">
                <a:defRPr>
                  <a:latin typeface="Lato Light"/>
                  <a:ea typeface="Lato Light"/>
                  <a:cs typeface="Lato Light"/>
                  <a:sym typeface="Lato Light"/>
                </a:defRPr>
              </a:lvl1pPr>
            </a:lstStyle>
            <a:p>
              <a:r>
                <a:t>Recommendations </a:t>
              </a:r>
            </a:p>
          </p:txBody>
        </p:sp>
      </p:grpSp>
      <p:grpSp>
        <p:nvGrpSpPr>
          <p:cNvPr id="497" name="Google Shape;531;p31"/>
          <p:cNvGrpSpPr/>
          <p:nvPr/>
        </p:nvGrpSpPr>
        <p:grpSpPr>
          <a:xfrm>
            <a:off x="3717310" y="725663"/>
            <a:ext cx="1709380" cy="1069201"/>
            <a:chOff x="0" y="0"/>
            <a:chExt cx="1709379" cy="1069200"/>
          </a:xfrm>
        </p:grpSpPr>
        <p:sp>
          <p:nvSpPr>
            <p:cNvPr id="495" name="Oval"/>
            <p:cNvSpPr/>
            <p:nvPr/>
          </p:nvSpPr>
          <p:spPr>
            <a:xfrm>
              <a:off x="0" y="-1"/>
              <a:ext cx="1709380" cy="1069202"/>
            </a:xfrm>
            <a:prstGeom prst="ellipse">
              <a:avLst/>
            </a:prstGeom>
            <a:solidFill>
              <a:srgbClr val="FFFFFF"/>
            </a:solidFill>
            <a:ln w="12700" cap="flat">
              <a:noFill/>
              <a:miter lim="400000"/>
            </a:ln>
            <a:effectLst/>
          </p:spPr>
          <p:txBody>
            <a:bodyPr wrap="square" lIns="45719" tIns="45719" rIns="45719" bIns="45719" numCol="1" anchor="ctr">
              <a:noAutofit/>
            </a:bodyPr>
            <a:lstStyle/>
            <a:p>
              <a:pPr algn="ctr">
                <a:defRPr>
                  <a:latin typeface="Lato Light"/>
                  <a:ea typeface="Lato Light"/>
                  <a:cs typeface="Lato Light"/>
                  <a:sym typeface="Lato Light"/>
                </a:defRPr>
              </a:pPr>
              <a:endParaRPr/>
            </a:p>
          </p:txBody>
        </p:sp>
        <p:sp>
          <p:nvSpPr>
            <p:cNvPr id="496" name="Key Findings"/>
            <p:cNvSpPr txBox="1"/>
            <p:nvPr/>
          </p:nvSpPr>
          <p:spPr>
            <a:xfrm>
              <a:off x="250332" y="227275"/>
              <a:ext cx="1208715" cy="6146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4" tIns="91424" rIns="91424" bIns="91424" numCol="1" anchor="ctr">
              <a:spAutoFit/>
            </a:bodyPr>
            <a:lstStyle>
              <a:lvl1pPr algn="ctr">
                <a:defRPr>
                  <a:latin typeface="Lato Light"/>
                  <a:ea typeface="Lato Light"/>
                  <a:cs typeface="Lato Light"/>
                  <a:sym typeface="Lato Light"/>
                </a:defRPr>
              </a:lvl1pPr>
            </a:lstStyle>
            <a:p>
              <a:r>
                <a:t>Key Findings </a:t>
              </a:r>
            </a:p>
          </p:txBody>
        </p:sp>
      </p:grpSp>
      <p:sp>
        <p:nvSpPr>
          <p:cNvPr id="498" name="Google Shape;532;p31"/>
          <p:cNvSpPr txBox="1">
            <a:spLocks noGrp="1"/>
          </p:cNvSpPr>
          <p:nvPr>
            <p:ph type="title"/>
          </p:nvPr>
        </p:nvSpPr>
        <p:spPr>
          <a:xfrm>
            <a:off x="144073" y="559475"/>
            <a:ext cx="2521723" cy="2630400"/>
          </a:xfrm>
          <a:prstGeom prst="rect">
            <a:avLst/>
          </a:prstGeom>
        </p:spPr>
        <p:txBody>
          <a:bodyPr/>
          <a:lstStyle/>
          <a:p>
            <a:pPr>
              <a:defRPr sz="2400" b="1"/>
            </a:pPr>
            <a:r>
              <a:t>STAY TUNED!!</a:t>
            </a:r>
            <a:br/>
            <a:r>
              <a:t>March 2022 </a:t>
            </a:r>
          </a:p>
        </p:txBody>
      </p:sp>
      <p:sp>
        <p:nvSpPr>
          <p:cNvPr id="499" name="Google Shape;533;p31"/>
          <p:cNvSpPr/>
          <p:nvPr/>
        </p:nvSpPr>
        <p:spPr>
          <a:xfrm>
            <a:off x="2678495" y="794237"/>
            <a:ext cx="1351101" cy="339320"/>
          </a:xfrm>
          <a:prstGeom prst="line">
            <a:avLst/>
          </a:prstGeom>
          <a:ln w="101600">
            <a:solidFill>
              <a:schemeClr val="accent1"/>
            </a:solidFill>
            <a:tailEnd type="triangle"/>
          </a:ln>
        </p:spPr>
        <p:txBody>
          <a:bodyPr lIns="45719" rIns="45719"/>
          <a:lstStyle/>
          <a:p>
            <a:endParaRPr/>
          </a:p>
        </p:txBody>
      </p:sp>
      <p:sp>
        <p:nvSpPr>
          <p:cNvPr id="500" name="Google Shape;534;p31"/>
          <p:cNvSpPr/>
          <p:nvPr/>
        </p:nvSpPr>
        <p:spPr>
          <a:xfrm flipH="1">
            <a:off x="3960965" y="1739122"/>
            <a:ext cx="451196" cy="709258"/>
          </a:xfrm>
          <a:prstGeom prst="line">
            <a:avLst/>
          </a:prstGeom>
          <a:ln w="101600">
            <a:solidFill>
              <a:schemeClr val="accent1"/>
            </a:solidFill>
            <a:headEnd type="oval"/>
            <a:tailEnd type="triangle"/>
          </a:ln>
        </p:spPr>
        <p:txBody>
          <a:bodyPr lIns="45719" rIns="45719"/>
          <a:lstStyle/>
          <a:p>
            <a:endParaRPr/>
          </a:p>
        </p:txBody>
      </p:sp>
      <p:sp>
        <p:nvSpPr>
          <p:cNvPr id="501" name="Google Shape;536;p31"/>
          <p:cNvSpPr/>
          <p:nvPr/>
        </p:nvSpPr>
        <p:spPr>
          <a:xfrm>
            <a:off x="4490583" y="2925414"/>
            <a:ext cx="1122581" cy="390496"/>
          </a:xfrm>
          <a:prstGeom prst="line">
            <a:avLst/>
          </a:prstGeom>
          <a:ln w="101600">
            <a:solidFill>
              <a:schemeClr val="accent1"/>
            </a:solidFill>
            <a:headEnd type="oval"/>
            <a:tailEnd type="triangle"/>
          </a:ln>
        </p:spPr>
        <p:txBody>
          <a:bodyPr lIns="45719" rIns="45719"/>
          <a:lstStyle/>
          <a:p>
            <a:endParaRPr/>
          </a:p>
        </p:txBody>
      </p:sp>
      <p:sp>
        <p:nvSpPr>
          <p:cNvPr id="502" name="Google Shape;537;p31"/>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Slide Number Placeholder 3"/>
          <p:cNvSpPr txBox="1">
            <a:spLocks noGrp="1"/>
          </p:cNvSpPr>
          <p:nvPr>
            <p:ph type="sldNum" sz="quarter" idx="2"/>
          </p:nvPr>
        </p:nvSpPr>
        <p:spPr>
          <a:xfrm>
            <a:off x="8386376" y="434538"/>
            <a:ext cx="280309"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
        <p:nvSpPr>
          <p:cNvPr id="361" name="TextBox 4"/>
          <p:cNvSpPr txBox="1"/>
          <p:nvPr/>
        </p:nvSpPr>
        <p:spPr>
          <a:xfrm>
            <a:off x="1147393" y="1581889"/>
            <a:ext cx="6594615" cy="2250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solidFill>
                  <a:srgbClr val="000000"/>
                </a:solidFill>
                <a:latin typeface="Lato Light"/>
                <a:ea typeface="Lato Light"/>
                <a:cs typeface="Lato Light"/>
                <a:sym typeface="Lato Light"/>
              </a:defRPr>
            </a:pPr>
            <a:r>
              <a:rPr dirty="0"/>
              <a:t> </a:t>
            </a:r>
          </a:p>
          <a:p>
            <a:pPr>
              <a:defRPr b="1">
                <a:solidFill>
                  <a:srgbClr val="000000"/>
                </a:solidFill>
                <a:latin typeface="Lato Light"/>
                <a:ea typeface="Lato Light"/>
                <a:cs typeface="Lato Light"/>
                <a:sym typeface="Lato Light"/>
              </a:defRPr>
            </a:pPr>
            <a:r>
              <a:rPr dirty="0"/>
              <a:t>Thames Valley District School Board </a:t>
            </a:r>
          </a:p>
          <a:p>
            <a:pPr>
              <a:defRPr>
                <a:solidFill>
                  <a:srgbClr val="000000"/>
                </a:solidFill>
                <a:latin typeface="Lato Light"/>
                <a:ea typeface="Lato Light"/>
                <a:cs typeface="Lato Light"/>
                <a:sym typeface="Lato Light"/>
              </a:defRPr>
            </a:pPr>
            <a:r>
              <a:rPr dirty="0"/>
              <a:t> </a:t>
            </a:r>
          </a:p>
          <a:p>
            <a:pPr>
              <a:defRPr>
                <a:solidFill>
                  <a:srgbClr val="000000"/>
                </a:solidFill>
                <a:latin typeface="Lato Light"/>
                <a:ea typeface="Lato Light"/>
                <a:cs typeface="Lato Light"/>
                <a:sym typeface="Lato Light"/>
              </a:defRPr>
            </a:pPr>
            <a:r>
              <a:rPr dirty="0"/>
              <a:t>With a rural, urban and suburban population, Thames Valley District School Board is a unique district shared across Elgin, Middlesex and Oxford Counties and the City of London.</a:t>
            </a:r>
          </a:p>
          <a:p>
            <a:pPr>
              <a:defRPr>
                <a:solidFill>
                  <a:srgbClr val="000000"/>
                </a:solidFill>
                <a:latin typeface="Lato Light"/>
                <a:ea typeface="Lato Light"/>
                <a:cs typeface="Lato Light"/>
                <a:sym typeface="Lato Light"/>
              </a:defRPr>
            </a:pPr>
            <a:r>
              <a:rPr dirty="0"/>
              <a:t> </a:t>
            </a:r>
          </a:p>
          <a:p>
            <a:pPr>
              <a:defRPr>
                <a:solidFill>
                  <a:srgbClr val="000000"/>
                </a:solidFill>
                <a:latin typeface="Lato Light"/>
                <a:ea typeface="Lato Light"/>
                <a:cs typeface="Lato Light"/>
                <a:sym typeface="Lato Light"/>
              </a:defRPr>
            </a:pPr>
            <a:r>
              <a:rPr dirty="0"/>
              <a:t>Thames Valley came into being on January 1, 1998, with the amalgamation of the Elgin County Board of Education, the Board of Education for the City of London, Middlesex County Board of Education and Oxford County Board of Education.</a:t>
            </a:r>
          </a:p>
        </p:txBody>
      </p:sp>
      <p:pic>
        <p:nvPicPr>
          <p:cNvPr id="362" name="Screen Shot 2022-01-27 at 2.00.41 PM.png" descr="Screen Shot 2022-01-27 at 2.00.41 PM.png"/>
          <p:cNvPicPr>
            <a:picLocks noChangeAspect="1"/>
          </p:cNvPicPr>
          <p:nvPr/>
        </p:nvPicPr>
        <p:blipFill>
          <a:blip r:embed="rId3"/>
          <a:srcRect t="2545" b="2545"/>
          <a:stretch>
            <a:fillRect/>
          </a:stretch>
        </p:blipFill>
        <p:spPr>
          <a:xfrm>
            <a:off x="5479342" y="235012"/>
            <a:ext cx="3302544" cy="1701767"/>
          </a:xfrm>
          <a:prstGeom prst="rect">
            <a:avLst/>
          </a:prstGeom>
          <a:ln w="12700" cap="flat">
            <a:noFill/>
            <a:miter lim="400000"/>
          </a:ln>
          <a:effectLst/>
        </p:spPr>
      </p:pic>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 name="Text Placeholder 1"/>
          <p:cNvSpPr txBox="1">
            <a:spLocks noGrp="1"/>
          </p:cNvSpPr>
          <p:nvPr>
            <p:ph type="body" sz="half" idx="1"/>
          </p:nvPr>
        </p:nvSpPr>
        <p:spPr>
          <a:xfrm>
            <a:off x="1242275" y="1704600"/>
            <a:ext cx="6659700" cy="2014723"/>
          </a:xfrm>
          <a:prstGeom prst="rect">
            <a:avLst/>
          </a:prstGeom>
        </p:spPr>
        <p:txBody>
          <a:bodyPr/>
          <a:lstStyle/>
          <a:p>
            <a:pPr marL="0" indent="35813" defTabSz="859536">
              <a:spcBef>
                <a:spcPts val="500"/>
              </a:spcBef>
              <a:buSzTx/>
              <a:buNone/>
              <a:defRPr sz="2820" b="1"/>
            </a:pPr>
            <a:r>
              <a:t>“</a:t>
            </a:r>
            <a:r>
              <a:rPr b="0"/>
              <a:t>… this can be discussed forever, what is needed is a plan and direction – action and implementation</a:t>
            </a:r>
            <a:r>
              <a:rPr b="0" i="0"/>
              <a:t>” </a:t>
            </a:r>
          </a:p>
          <a:p>
            <a:pPr marL="0" indent="35813" defTabSz="859536">
              <a:spcBef>
                <a:spcPts val="500"/>
              </a:spcBef>
              <a:buSzTx/>
              <a:buNone/>
              <a:defRPr sz="2820" b="1"/>
            </a:pPr>
            <a:r>
              <a:rPr b="0" i="0"/>
              <a:t>- </a:t>
            </a:r>
            <a:r>
              <a:rPr b="0"/>
              <a:t>participant </a:t>
            </a:r>
          </a:p>
        </p:txBody>
      </p:sp>
      <p:sp>
        <p:nvSpPr>
          <p:cNvPr id="507" name="Slide Number Placeholder 2"/>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Text Placeholder 1"/>
          <p:cNvSpPr txBox="1">
            <a:spLocks noGrp="1"/>
          </p:cNvSpPr>
          <p:nvPr>
            <p:ph type="body" sz="half" idx="1"/>
          </p:nvPr>
        </p:nvSpPr>
        <p:spPr>
          <a:xfrm>
            <a:off x="1118382" y="1971886"/>
            <a:ext cx="7163421" cy="1726346"/>
          </a:xfrm>
          <a:prstGeom prst="rect">
            <a:avLst/>
          </a:prstGeom>
        </p:spPr>
        <p:txBody>
          <a:bodyPr/>
          <a:lstStyle/>
          <a:p>
            <a:pPr marL="0" indent="38100">
              <a:buSzTx/>
              <a:buNone/>
            </a:pPr>
            <a:r>
              <a:t>“rural decisions take rural decision makers”</a:t>
            </a:r>
          </a:p>
          <a:p>
            <a:pPr marL="0" indent="38100">
              <a:buSzTx/>
              <a:buNone/>
            </a:pPr>
            <a:r>
              <a:t>- participant</a:t>
            </a:r>
          </a:p>
        </p:txBody>
      </p:sp>
      <p:sp>
        <p:nvSpPr>
          <p:cNvPr id="512" name="Slide Number Placeholder 2"/>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Google Shape;614;p37"/>
          <p:cNvSpPr txBox="1">
            <a:spLocks noGrp="1"/>
          </p:cNvSpPr>
          <p:nvPr>
            <p:ph type="title" idx="4294967295"/>
          </p:nvPr>
        </p:nvSpPr>
        <p:spPr>
          <a:xfrm>
            <a:off x="1747911" y="949024"/>
            <a:ext cx="6593700" cy="1159802"/>
          </a:xfrm>
          <a:prstGeom prst="rect">
            <a:avLst/>
          </a:prstGeom>
        </p:spPr>
        <p:txBody>
          <a:bodyPr>
            <a:normAutofit/>
          </a:bodyPr>
          <a:lstStyle>
            <a:lvl1pPr>
              <a:defRPr sz="6000"/>
            </a:lvl1pPr>
          </a:lstStyle>
          <a:p>
            <a:r>
              <a:t>Thanks!</a:t>
            </a:r>
          </a:p>
        </p:txBody>
      </p:sp>
      <p:sp>
        <p:nvSpPr>
          <p:cNvPr id="517" name="Google Shape;615;p37"/>
          <p:cNvSpPr txBox="1">
            <a:spLocks noGrp="1"/>
          </p:cNvSpPr>
          <p:nvPr>
            <p:ph type="body" sz="half" idx="4294967295"/>
          </p:nvPr>
        </p:nvSpPr>
        <p:spPr>
          <a:xfrm>
            <a:off x="587327" y="2262662"/>
            <a:ext cx="6756008" cy="2112390"/>
          </a:xfrm>
          <a:prstGeom prst="rect">
            <a:avLst/>
          </a:prstGeom>
        </p:spPr>
        <p:txBody>
          <a:bodyPr>
            <a:normAutofit/>
          </a:bodyPr>
          <a:lstStyle/>
          <a:p>
            <a:pPr marL="0" indent="0">
              <a:buSzTx/>
              <a:buNone/>
              <a:defRPr sz="2400"/>
            </a:pPr>
            <a:r>
              <a:t>Marcus Ryan, </a:t>
            </a:r>
            <a:r>
              <a:rPr i="1"/>
              <a:t>Rural Education Task Force </a:t>
            </a:r>
          </a:p>
          <a:p>
            <a:pPr marL="0" indent="0">
              <a:buSzTx/>
              <a:buNone/>
              <a:defRPr sz="2400"/>
            </a:pPr>
            <a:r>
              <a:t>mryan@zorra.ca </a:t>
            </a:r>
          </a:p>
          <a:p>
            <a:pPr marL="0" indent="0">
              <a:buSzTx/>
              <a:buNone/>
              <a:defRPr sz="2400"/>
            </a:pPr>
            <a:r>
              <a:t>Arlene Morell, </a:t>
            </a:r>
            <a:r>
              <a:rPr i="1"/>
              <a:t>Rural Education Task Force </a:t>
            </a:r>
          </a:p>
          <a:p>
            <a:pPr marL="0" indent="0">
              <a:buSzTx/>
              <a:buNone/>
              <a:defRPr sz="2400"/>
            </a:pPr>
            <a:r>
              <a:rPr u="sng">
                <a:uFill>
                  <a:solidFill>
                    <a:schemeClr val="accent1"/>
                  </a:solidFill>
                </a:uFill>
                <a:hlinkClick r:id="rId3"/>
              </a:rPr>
              <a:t>a.morell@tvdsb.ca</a:t>
            </a:r>
            <a:r>
              <a:t> </a:t>
            </a:r>
          </a:p>
        </p:txBody>
      </p:sp>
      <p:sp>
        <p:nvSpPr>
          <p:cNvPr id="518" name="Google Shape;616;p37"/>
          <p:cNvSpPr txBox="1">
            <a:spLocks noGrp="1"/>
          </p:cNvSpPr>
          <p:nvPr>
            <p:ph type="sldNum" sz="quarter" idx="2"/>
          </p:nvPr>
        </p:nvSpPr>
        <p:spPr>
          <a:xfrm>
            <a:off x="8301619" y="434538"/>
            <a:ext cx="365066"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22</a:t>
            </a:fld>
            <a:endParaRPr/>
          </a:p>
        </p:txBody>
      </p:sp>
      <p:sp>
        <p:nvSpPr>
          <p:cNvPr id="519" name="Rectangle 1"/>
          <p:cNvSpPr txBox="1"/>
          <p:nvPr/>
        </p:nvSpPr>
        <p:spPr>
          <a:xfrm>
            <a:off x="177041" y="4757961"/>
            <a:ext cx="3332992"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indent="76200">
              <a:lnSpc>
                <a:spcPct val="115000"/>
              </a:lnSpc>
              <a:spcBef>
                <a:spcPts val="1000"/>
              </a:spcBef>
              <a:defRPr>
                <a:solidFill>
                  <a:srgbClr val="000000"/>
                </a:solidFill>
              </a:defRPr>
            </a:pPr>
            <a:r>
              <a:t>Presentation template by </a:t>
            </a:r>
            <a:r>
              <a:rPr u="sng">
                <a:solidFill>
                  <a:schemeClr val="accent1"/>
                </a:solidFill>
                <a:uFill>
                  <a:solidFill>
                    <a:schemeClr val="accent1"/>
                  </a:solidFill>
                </a:uFill>
                <a:hlinkClick r:id="rId4"/>
              </a:rPr>
              <a:t>SlidesCarnival</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Google Shape;394;p16"/>
          <p:cNvSpPr txBox="1">
            <a:spLocks noGrp="1"/>
          </p:cNvSpPr>
          <p:nvPr>
            <p:ph type="title"/>
          </p:nvPr>
        </p:nvSpPr>
        <p:spPr>
          <a:xfrm>
            <a:off x="144074" y="559475"/>
            <a:ext cx="2142002" cy="2630400"/>
          </a:xfrm>
          <a:prstGeom prst="rect">
            <a:avLst/>
          </a:prstGeom>
        </p:spPr>
        <p:txBody>
          <a:bodyPr/>
          <a:lstStyle/>
          <a:p>
            <a:r>
              <a:t>Rural Education Task Force </a:t>
            </a:r>
          </a:p>
        </p:txBody>
      </p:sp>
      <p:sp>
        <p:nvSpPr>
          <p:cNvPr id="370" name="Google Shape;397;p16"/>
          <p:cNvSpPr txBox="1">
            <a:spLocks noGrp="1"/>
          </p:cNvSpPr>
          <p:nvPr>
            <p:ph type="body" idx="21"/>
          </p:nvPr>
        </p:nvSpPr>
        <p:spPr>
          <a:xfrm>
            <a:off x="3196963" y="969165"/>
            <a:ext cx="4675128" cy="320511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lnSpcReduction="10000"/>
          </a:bodyPr>
          <a:lstStyle/>
          <a:p>
            <a:pPr marL="0" indent="0" defTabSz="795527">
              <a:spcBef>
                <a:spcPts val="800"/>
              </a:spcBef>
              <a:buSzTx/>
              <a:buNone/>
              <a:defRPr sz="1218"/>
            </a:pPr>
            <a:r>
              <a:rPr dirty="0"/>
              <a:t>Schools in rural Ontario play a significant role in students’ communities beyond providing education. </a:t>
            </a:r>
          </a:p>
          <a:p>
            <a:pPr marL="0" indent="0" defTabSz="795527">
              <a:spcBef>
                <a:spcPts val="800"/>
              </a:spcBef>
              <a:buSzTx/>
              <a:buNone/>
              <a:defRPr sz="1218"/>
            </a:pPr>
            <a:r>
              <a:rPr dirty="0"/>
              <a:t>Schools in rural communities directly contribute to:</a:t>
            </a:r>
          </a:p>
          <a:p>
            <a:pPr marL="285750" indent="-285750" defTabSz="795527">
              <a:spcBef>
                <a:spcPts val="800"/>
              </a:spcBef>
              <a:buClrTx/>
              <a:buSzPct val="100000"/>
              <a:buFont typeface="Wingdings" panose="05000000000000000000" pitchFamily="2" charset="2"/>
              <a:buChar char="ü"/>
              <a:defRPr sz="1218"/>
            </a:pPr>
            <a:r>
              <a:rPr dirty="0"/>
              <a:t>student and community success, </a:t>
            </a:r>
          </a:p>
          <a:p>
            <a:pPr marL="285750" indent="-285750" defTabSz="795527">
              <a:spcBef>
                <a:spcPts val="800"/>
              </a:spcBef>
              <a:buClrTx/>
              <a:buSzPct val="100000"/>
              <a:buFont typeface="Wingdings" panose="05000000000000000000" pitchFamily="2" charset="2"/>
              <a:buChar char="ü"/>
              <a:defRPr sz="1218"/>
            </a:pPr>
            <a:r>
              <a:rPr dirty="0"/>
              <a:t>engagement and well-being (education and growth)</a:t>
            </a:r>
          </a:p>
          <a:p>
            <a:pPr marL="285750" indent="-285750" defTabSz="795527">
              <a:spcBef>
                <a:spcPts val="800"/>
              </a:spcBef>
              <a:buClrTx/>
              <a:buSzPct val="100000"/>
              <a:buFont typeface="Wingdings" panose="05000000000000000000" pitchFamily="2" charset="2"/>
              <a:buChar char="ü"/>
              <a:defRPr sz="1218"/>
            </a:pPr>
            <a:r>
              <a:rPr dirty="0"/>
              <a:t>fostering a sense of belonging</a:t>
            </a:r>
          </a:p>
          <a:p>
            <a:pPr marL="285750" indent="-285750" defTabSz="795527">
              <a:spcBef>
                <a:spcPts val="800"/>
              </a:spcBef>
              <a:buClrTx/>
              <a:buSzPct val="100000"/>
              <a:buFont typeface="Wingdings" panose="05000000000000000000" pitchFamily="2" charset="2"/>
              <a:buChar char="ü"/>
              <a:defRPr sz="1218"/>
            </a:pPr>
            <a:r>
              <a:rPr dirty="0"/>
              <a:t>trust and safety and a sense of identity</a:t>
            </a:r>
          </a:p>
          <a:p>
            <a:pPr marL="285750" indent="-285750" defTabSz="795527">
              <a:spcBef>
                <a:spcPts val="800"/>
              </a:spcBef>
              <a:buClrTx/>
              <a:buSzPct val="100000"/>
              <a:buFont typeface="Wingdings" panose="05000000000000000000" pitchFamily="2" charset="2"/>
              <a:buChar char="ü"/>
              <a:defRPr sz="1218"/>
            </a:pPr>
            <a:r>
              <a:rPr dirty="0"/>
              <a:t>community hub offering amenities for families (health care, food security, recreation and leisure, library, mental health supports)</a:t>
            </a:r>
          </a:p>
          <a:p>
            <a:pPr marL="285750" indent="-285750" defTabSz="795527">
              <a:spcBef>
                <a:spcPts val="800"/>
              </a:spcBef>
              <a:buClrTx/>
              <a:buSzPct val="100000"/>
              <a:buFont typeface="Wingdings" panose="05000000000000000000" pitchFamily="2" charset="2"/>
              <a:buChar char="ü"/>
              <a:defRPr sz="1218"/>
            </a:pPr>
            <a:r>
              <a:rPr dirty="0"/>
              <a:t>promoting economic benefits such as student employment, co-op learning, skilled trades, agriculture, manufacturing</a:t>
            </a:r>
          </a:p>
          <a:p>
            <a:pPr marL="285750" indent="-285750" defTabSz="795527">
              <a:spcBef>
                <a:spcPts val="800"/>
              </a:spcBef>
              <a:buClrTx/>
              <a:buSzPct val="100000"/>
              <a:buFont typeface="Wingdings" panose="05000000000000000000" pitchFamily="2" charset="2"/>
              <a:buChar char="ü"/>
              <a:defRPr sz="1218"/>
            </a:pPr>
            <a:r>
              <a:rPr dirty="0"/>
              <a:t>and further community engagement (service/social clubs)</a:t>
            </a:r>
          </a:p>
        </p:txBody>
      </p:sp>
      <p:sp>
        <p:nvSpPr>
          <p:cNvPr id="371" name="Google Shape;398;p16"/>
          <p:cNvSpPr txBox="1">
            <a:spLocks noGrp="1"/>
          </p:cNvSpPr>
          <p:nvPr>
            <p:ph type="sldNum" sz="quarter" idx="2"/>
          </p:nvPr>
        </p:nvSpPr>
        <p:spPr>
          <a:xfrm>
            <a:off x="8386376" y="434538"/>
            <a:ext cx="280309"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Google Shape;412;p18"/>
          <p:cNvSpPr txBox="1">
            <a:spLocks noGrp="1"/>
          </p:cNvSpPr>
          <p:nvPr>
            <p:ph type="body" sz="half" idx="1"/>
          </p:nvPr>
        </p:nvSpPr>
        <p:spPr>
          <a:xfrm>
            <a:off x="2419808" y="1410479"/>
            <a:ext cx="4121833" cy="2506156"/>
          </a:xfrm>
          <a:prstGeom prst="rect">
            <a:avLst/>
          </a:prstGeom>
        </p:spPr>
        <p:txBody>
          <a:bodyPr>
            <a:normAutofit/>
          </a:bodyPr>
          <a:lstStyle/>
          <a:p>
            <a:pPr marL="344931" indent="-246380" defTabSz="886968">
              <a:defRPr sz="1940" b="1">
                <a:solidFill>
                  <a:srgbClr val="000000"/>
                </a:solidFill>
              </a:defRPr>
            </a:pPr>
            <a:r>
              <a:rPr dirty="0"/>
              <a:t>Mandate </a:t>
            </a:r>
          </a:p>
          <a:p>
            <a:pPr marL="344931" indent="-246380" defTabSz="886968">
              <a:defRPr sz="1164" b="1">
                <a:solidFill>
                  <a:srgbClr val="000000"/>
                </a:solidFill>
              </a:defRPr>
            </a:pPr>
            <a:r>
              <a:rPr dirty="0"/>
              <a:t> </a:t>
            </a:r>
          </a:p>
          <a:p>
            <a:pPr marL="344931" indent="-246380" defTabSz="886968">
              <a:defRPr sz="1358" b="1">
                <a:solidFill>
                  <a:srgbClr val="000000"/>
                </a:solidFill>
              </a:defRPr>
            </a:pPr>
            <a:r>
              <a:rPr dirty="0"/>
              <a:t>“The task</a:t>
            </a:r>
            <a:r>
              <a:rPr lang="en-US" dirty="0"/>
              <a:t> </a:t>
            </a:r>
            <a:r>
              <a:rPr dirty="0"/>
              <a:t>force will consult with students, parents, community, municipal leaders in TVDSB rural communities (as identified through RNEF), to identify the unique challenges and opportunities experienced by students, parents and municipalities; develop recommendations for consideration related to a TVDSB Rural Education Strategy.”</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Scope (not limited to):…"/>
          <p:cNvSpPr txBox="1">
            <a:spLocks noGrp="1"/>
          </p:cNvSpPr>
          <p:nvPr>
            <p:ph type="title"/>
          </p:nvPr>
        </p:nvSpPr>
        <p:spPr>
          <a:xfrm>
            <a:off x="3039674" y="407075"/>
            <a:ext cx="4891520" cy="4144110"/>
          </a:xfrm>
          <a:prstGeom prst="rect">
            <a:avLst/>
          </a:prstGeom>
        </p:spPr>
        <p:txBody>
          <a:bodyPr/>
          <a:lstStyle/>
          <a:p>
            <a:pPr defTabSz="237743">
              <a:defRPr sz="1560">
                <a:solidFill>
                  <a:srgbClr val="000000"/>
                </a:solidFill>
                <a:latin typeface="+mn-lt"/>
                <a:ea typeface="+mn-ea"/>
                <a:cs typeface="+mn-cs"/>
                <a:sym typeface="Helvetica"/>
              </a:defRPr>
            </a:pPr>
            <a:r>
              <a:t>Scope (not limited to):</a:t>
            </a:r>
          </a:p>
          <a:p>
            <a:pPr defTabSz="237743">
              <a:spcBef>
                <a:spcPts val="700"/>
              </a:spcBef>
              <a:defRPr sz="935">
                <a:solidFill>
                  <a:srgbClr val="000000"/>
                </a:solidFill>
                <a:latin typeface="+mn-lt"/>
                <a:ea typeface="+mn-ea"/>
                <a:cs typeface="+mn-cs"/>
                <a:sym typeface="Helvetica"/>
              </a:defRPr>
            </a:pPr>
            <a:r>
              <a:rPr sz="1560"/>
              <a:t>• Review the challenges and opportunities for rural schools, including funding</a:t>
            </a:r>
            <a:br>
              <a:rPr sz="1560"/>
            </a:br>
            <a:r>
              <a:rPr sz="1560"/>
              <a:t>• Review current practices and evidence related to rural schools and communities (Re-Think Secondary)</a:t>
            </a:r>
            <a:br>
              <a:rPr sz="1560"/>
            </a:br>
            <a:r>
              <a:rPr sz="1560"/>
              <a:t>• Examine the role e-learning plays in rural education, and other additional learning opportunities that enhance student learning</a:t>
            </a:r>
            <a:br>
              <a:rPr sz="1560"/>
            </a:br>
            <a:r>
              <a:rPr sz="1560"/>
              <a:t>• Visit rural schools (elementary and secondary) to learn more about innovative practices as solutions</a:t>
            </a:r>
            <a:br>
              <a:rPr sz="1560"/>
            </a:br>
            <a:r>
              <a:rPr sz="1560"/>
              <a:t>• Explore school configurations for example: Jk-12 or 7-12 models</a:t>
            </a:r>
            <a:br>
              <a:rPr sz="1560"/>
            </a:br>
            <a:r>
              <a:rPr sz="1560"/>
              <a:t>• Develop recommendations to inform effectiveness and efficiencies within a rural education strategy</a:t>
            </a:r>
            <a:br>
              <a:rPr sz="1560"/>
            </a:br>
            <a:r>
              <a:rPr sz="1560"/>
              <a:t>• Develop a final report of the task force to be presented to Trustees on or before November 2020</a:t>
            </a:r>
          </a:p>
        </p:txBody>
      </p:sp>
      <p:sp>
        <p:nvSpPr>
          <p:cNvPr id="380" name="Slide Number"/>
          <p:cNvSpPr txBox="1">
            <a:spLocks noGrp="1"/>
          </p:cNvSpPr>
          <p:nvPr>
            <p:ph type="sldNum" sz="quarter" idx="2"/>
          </p:nvPr>
        </p:nvSpPr>
        <p:spPr>
          <a:xfrm>
            <a:off x="8386376" y="434538"/>
            <a:ext cx="280309" cy="36065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Slide Number"/>
          <p:cNvSpPr txBox="1">
            <a:spLocks noGrp="1"/>
          </p:cNvSpPr>
          <p:nvPr>
            <p:ph type="sldNum" sz="quarter" idx="2"/>
          </p:nvPr>
        </p:nvSpPr>
        <p:spPr>
          <a:xfrm>
            <a:off x="8386376" y="434538"/>
            <a:ext cx="280309" cy="36065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grpSp>
        <p:nvGrpSpPr>
          <p:cNvPr id="385" name="Image Gallery"/>
          <p:cNvGrpSpPr/>
          <p:nvPr/>
        </p:nvGrpSpPr>
        <p:grpSpPr>
          <a:xfrm>
            <a:off x="4665170" y="318286"/>
            <a:ext cx="3818223" cy="2080315"/>
            <a:chOff x="0" y="0"/>
            <a:chExt cx="3818221" cy="2080313"/>
          </a:xfrm>
        </p:grpSpPr>
        <p:pic>
          <p:nvPicPr>
            <p:cNvPr id="383" name="Screen Shot 2022-01-27 at 2.18.26 PM.png" descr="Screen Shot 2022-01-27 at 2.18.26 PM.png"/>
            <p:cNvPicPr>
              <a:picLocks noChangeAspect="1"/>
            </p:cNvPicPr>
            <p:nvPr/>
          </p:nvPicPr>
          <p:blipFill>
            <a:blip r:embed="rId2"/>
            <a:srcRect t="3847" b="3847"/>
            <a:stretch>
              <a:fillRect/>
            </a:stretch>
          </p:blipFill>
          <p:spPr>
            <a:xfrm>
              <a:off x="0" y="0"/>
              <a:ext cx="3818222" cy="1654331"/>
            </a:xfrm>
            <a:prstGeom prst="rect">
              <a:avLst/>
            </a:prstGeom>
            <a:ln w="12700" cap="flat">
              <a:noFill/>
              <a:miter lim="400000"/>
            </a:ln>
            <a:effectLst/>
          </p:spPr>
        </p:pic>
        <p:sp>
          <p:nvSpPr>
            <p:cNvPr id="384" name="Caption"/>
            <p:cNvSpPr/>
            <p:nvPr/>
          </p:nvSpPr>
          <p:spPr>
            <a:xfrm>
              <a:off x="0" y="1730530"/>
              <a:ext cx="3818222" cy="34978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6200" tIns="76200" rIns="76200" bIns="76200" numCol="1" anchor="t">
              <a:noAutofit/>
            </a:bodyPr>
            <a:lstStyle/>
            <a:p>
              <a:r>
                <a:t>Caption</a:t>
              </a:r>
            </a:p>
          </p:txBody>
        </p:sp>
      </p:grpSp>
      <p:grpSp>
        <p:nvGrpSpPr>
          <p:cNvPr id="388" name="Image Gallery"/>
          <p:cNvGrpSpPr/>
          <p:nvPr/>
        </p:nvGrpSpPr>
        <p:grpSpPr>
          <a:xfrm>
            <a:off x="3026241" y="2139275"/>
            <a:ext cx="5640444" cy="2189865"/>
            <a:chOff x="0" y="0"/>
            <a:chExt cx="5640443" cy="2189864"/>
          </a:xfrm>
        </p:grpSpPr>
        <p:pic>
          <p:nvPicPr>
            <p:cNvPr id="386" name="Screen Shot 2022-01-27 at 2.17.47 PM.png" descr="Screen Shot 2022-01-27 at 2.17.47 PM.png"/>
            <p:cNvPicPr>
              <a:picLocks noChangeAspect="1"/>
            </p:cNvPicPr>
            <p:nvPr/>
          </p:nvPicPr>
          <p:blipFill>
            <a:blip r:embed="rId3"/>
            <a:srcRect l="5212" r="5212"/>
            <a:stretch>
              <a:fillRect/>
            </a:stretch>
          </p:blipFill>
          <p:spPr>
            <a:xfrm>
              <a:off x="0" y="0"/>
              <a:ext cx="5640444" cy="1763882"/>
            </a:xfrm>
            <a:prstGeom prst="rect">
              <a:avLst/>
            </a:prstGeom>
            <a:ln w="12700" cap="flat">
              <a:noFill/>
              <a:miter lim="400000"/>
            </a:ln>
            <a:effectLst/>
          </p:spPr>
        </p:pic>
        <p:sp>
          <p:nvSpPr>
            <p:cNvPr id="387" name="Caption"/>
            <p:cNvSpPr/>
            <p:nvPr/>
          </p:nvSpPr>
          <p:spPr>
            <a:xfrm>
              <a:off x="0" y="1840081"/>
              <a:ext cx="5640444" cy="34978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6200" tIns="76200" rIns="76200" bIns="76200" numCol="1" anchor="t">
              <a:noAutofit/>
            </a:bodyPr>
            <a:lstStyle/>
            <a:p>
              <a:r>
                <a:t>Caption</a:t>
              </a:r>
            </a:p>
          </p:txBody>
        </p:sp>
      </p:grpSp>
      <p:grpSp>
        <p:nvGrpSpPr>
          <p:cNvPr id="391" name="Image Gallery"/>
          <p:cNvGrpSpPr/>
          <p:nvPr/>
        </p:nvGrpSpPr>
        <p:grpSpPr>
          <a:xfrm>
            <a:off x="9330" y="3442052"/>
            <a:ext cx="5282520" cy="2200159"/>
            <a:chOff x="0" y="0"/>
            <a:chExt cx="5282519" cy="2200158"/>
          </a:xfrm>
        </p:grpSpPr>
        <p:pic>
          <p:nvPicPr>
            <p:cNvPr id="389" name="Screen Shot 2022-01-27 at 2.12.57 PM.png" descr="Screen Shot 2022-01-27 at 2.12.57 PM.png"/>
            <p:cNvPicPr>
              <a:picLocks noChangeAspect="1"/>
            </p:cNvPicPr>
            <p:nvPr/>
          </p:nvPicPr>
          <p:blipFill>
            <a:blip r:embed="rId4"/>
            <a:srcRect t="1179" b="1179"/>
            <a:stretch>
              <a:fillRect/>
            </a:stretch>
          </p:blipFill>
          <p:spPr>
            <a:xfrm>
              <a:off x="0" y="0"/>
              <a:ext cx="5282520" cy="1774176"/>
            </a:xfrm>
            <a:prstGeom prst="rect">
              <a:avLst/>
            </a:prstGeom>
            <a:ln w="12700" cap="flat">
              <a:noFill/>
              <a:miter lim="400000"/>
            </a:ln>
            <a:effectLst/>
          </p:spPr>
        </p:pic>
        <p:sp>
          <p:nvSpPr>
            <p:cNvPr id="390" name="Caption"/>
            <p:cNvSpPr/>
            <p:nvPr/>
          </p:nvSpPr>
          <p:spPr>
            <a:xfrm>
              <a:off x="0" y="1850375"/>
              <a:ext cx="5282520" cy="34978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6200" tIns="76200" rIns="76200" bIns="76200" numCol="1" anchor="t">
              <a:noAutofit/>
            </a:bodyPr>
            <a:lstStyle/>
            <a:p>
              <a:r>
                <a:t>Caption</a:t>
              </a:r>
            </a:p>
          </p:txBody>
        </p:sp>
      </p:grpSp>
      <p:pic>
        <p:nvPicPr>
          <p:cNvPr id="392" name="Image Gallery" descr="Image Gallery"/>
          <p:cNvPicPr>
            <a:picLocks noChangeAspect="1"/>
          </p:cNvPicPr>
          <p:nvPr/>
        </p:nvPicPr>
        <p:blipFill>
          <a:blip r:embed="rId5"/>
          <a:srcRect t="2310" b="2310"/>
          <a:stretch>
            <a:fillRect/>
          </a:stretch>
        </p:blipFill>
        <p:spPr>
          <a:xfrm>
            <a:off x="148833" y="258296"/>
            <a:ext cx="4099167" cy="1874392"/>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Google Shape;417;p19"/>
          <p:cNvSpPr txBox="1">
            <a:spLocks noGrp="1"/>
          </p:cNvSpPr>
          <p:nvPr>
            <p:ph type="body" sz="quarter" idx="1"/>
          </p:nvPr>
        </p:nvSpPr>
        <p:spPr>
          <a:xfrm>
            <a:off x="507676" y="538663"/>
            <a:ext cx="1997614" cy="3267820"/>
          </a:xfrm>
          <a:prstGeom prst="rect">
            <a:avLst/>
          </a:prstGeom>
          <a:solidFill>
            <a:srgbClr val="028E95"/>
          </a:solidFill>
        </p:spPr>
        <p:txBody>
          <a:bodyPr/>
          <a:lstStyle/>
          <a:p>
            <a:pPr marL="0" indent="0" defTabSz="832104">
              <a:spcBef>
                <a:spcPts val="900"/>
              </a:spcBef>
              <a:buSzTx/>
              <a:buNone/>
              <a:defRPr sz="1092">
                <a:solidFill>
                  <a:srgbClr val="FFFFFF"/>
                </a:solidFill>
              </a:defRPr>
            </a:pPr>
            <a:r>
              <a:t>“As Chair of the Thames Valley District School Board’s Rural Education Task Force I am deeply grateful to be appointed to this leadership opportunity.”</a:t>
            </a:r>
          </a:p>
          <a:p>
            <a:pPr marL="0" indent="0" defTabSz="832104">
              <a:spcBef>
                <a:spcPts val="900"/>
              </a:spcBef>
              <a:buSzTx/>
              <a:buNone/>
              <a:defRPr sz="1092">
                <a:solidFill>
                  <a:srgbClr val="FFFFFF"/>
                </a:solidFill>
              </a:defRPr>
            </a:pPr>
            <a:r>
              <a:t>- Arlene MORELL, RETF Chair</a:t>
            </a:r>
          </a:p>
          <a:p>
            <a:pPr marL="0" indent="0" defTabSz="832104">
              <a:spcBef>
                <a:spcPts val="900"/>
              </a:spcBef>
              <a:buSzTx/>
              <a:buNone/>
              <a:defRPr sz="1092">
                <a:solidFill>
                  <a:srgbClr val="FFFFFF"/>
                </a:solidFill>
              </a:defRPr>
            </a:pPr>
            <a:r>
              <a:t>“The TVDSB Rural Education Task Force is a unique committee established by the TVDSB Board of Trustees in January 2020, with Task Force membership comprised of School Board Trustees, Municipal leaders and education partners.”</a:t>
            </a:r>
          </a:p>
        </p:txBody>
      </p:sp>
      <p:sp>
        <p:nvSpPr>
          <p:cNvPr id="395" name="Google Shape;418;p19"/>
          <p:cNvSpPr txBox="1">
            <a:spLocks noGrp="1"/>
          </p:cNvSpPr>
          <p:nvPr>
            <p:ph type="sldNum" sz="quarter" idx="2"/>
          </p:nvPr>
        </p:nvSpPr>
        <p:spPr>
          <a:xfrm>
            <a:off x="8386376" y="434538"/>
            <a:ext cx="280309"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graphicFrame>
        <p:nvGraphicFramePr>
          <p:cNvPr id="396" name="Table 2"/>
          <p:cNvGraphicFramePr/>
          <p:nvPr/>
        </p:nvGraphicFramePr>
        <p:xfrm>
          <a:off x="2743200" y="938420"/>
          <a:ext cx="5915464" cy="3666554"/>
        </p:xfrm>
        <a:graphic>
          <a:graphicData uri="http://schemas.openxmlformats.org/drawingml/2006/table">
            <a:tbl>
              <a:tblPr firstRow="1" firstCol="1">
                <a:tableStyleId>{4C3C2611-4C71-4FC5-86AE-919BDF0F9419}</a:tableStyleId>
              </a:tblPr>
              <a:tblGrid>
                <a:gridCol w="2250830">
                  <a:extLst>
                    <a:ext uri="{9D8B030D-6E8A-4147-A177-3AD203B41FA5}">
                      <a16:colId xmlns:a16="http://schemas.microsoft.com/office/drawing/2014/main" val="20000"/>
                    </a:ext>
                  </a:extLst>
                </a:gridCol>
                <a:gridCol w="3664634">
                  <a:extLst>
                    <a:ext uri="{9D8B030D-6E8A-4147-A177-3AD203B41FA5}">
                      <a16:colId xmlns:a16="http://schemas.microsoft.com/office/drawing/2014/main" val="20001"/>
                    </a:ext>
                  </a:extLst>
                </a:gridCol>
              </a:tblGrid>
              <a:tr h="1336215">
                <a:tc>
                  <a:txBody>
                    <a:bodyPr/>
                    <a:lstStyle/>
                    <a:p>
                      <a:pPr algn="l">
                        <a:lnSpc>
                          <a:spcPct val="107000"/>
                        </a:lnSpc>
                        <a:defRPr sz="1100" b="1">
                          <a:latin typeface="Lato Light"/>
                          <a:ea typeface="Lato Light"/>
                          <a:cs typeface="Lato Light"/>
                        </a:defRPr>
                      </a:pPr>
                      <a:r>
                        <a:t>TVDSB Trustees</a:t>
                      </a:r>
                    </a:p>
                    <a:p>
                      <a:pPr algn="l">
                        <a:lnSpc>
                          <a:spcPct val="107000"/>
                        </a:lnSpc>
                        <a:defRPr sz="1100">
                          <a:latin typeface="Lato Light"/>
                          <a:ea typeface="Lato Light"/>
                          <a:cs typeface="Lato Light"/>
                        </a:defRPr>
                      </a:pPr>
                      <a:r>
                        <a:t> </a:t>
                      </a:r>
                    </a:p>
                    <a:p>
                      <a:pPr algn="l">
                        <a:defRPr sz="1100">
                          <a:latin typeface="Lato Light"/>
                          <a:ea typeface="Lato Light"/>
                          <a:cs typeface="Lato Light"/>
                        </a:defRPr>
                      </a:pPr>
                      <a:r>
                        <a:t>Arlene Morell, Middlesex County</a:t>
                      </a:r>
                    </a:p>
                    <a:p>
                      <a:pPr algn="l">
                        <a:defRPr sz="1100">
                          <a:latin typeface="Lato Light"/>
                          <a:ea typeface="Lato Light"/>
                          <a:cs typeface="Lato Light"/>
                        </a:defRPr>
                      </a:pPr>
                      <a:r>
                        <a:t> </a:t>
                      </a:r>
                    </a:p>
                    <a:p>
                      <a:pPr algn="l">
                        <a:lnSpc>
                          <a:spcPct val="150000"/>
                        </a:lnSpc>
                        <a:defRPr sz="1100">
                          <a:latin typeface="Lato Light"/>
                          <a:ea typeface="Lato Light"/>
                          <a:cs typeface="Lato Light"/>
                        </a:defRPr>
                      </a:pPr>
                      <a:r>
                        <a:t>Bruce Smith, Elgin County</a:t>
                      </a:r>
                    </a:p>
                    <a:p>
                      <a:pPr algn="l">
                        <a:lnSpc>
                          <a:spcPct val="150000"/>
                        </a:lnSpc>
                        <a:defRPr sz="1100">
                          <a:latin typeface="Lato Light"/>
                          <a:ea typeface="Lato Light"/>
                          <a:cs typeface="Lato Light"/>
                        </a:defRPr>
                      </a:pPr>
                      <a:r>
                        <a:t>Sean Hunt, Middlesex County</a:t>
                      </a:r>
                    </a:p>
                    <a:p>
                      <a:pPr algn="l">
                        <a:lnSpc>
                          <a:spcPct val="150000"/>
                        </a:lnSpc>
                        <a:defRPr sz="1100">
                          <a:latin typeface="Lato Light"/>
                          <a:ea typeface="Lato Light"/>
                          <a:cs typeface="Lato Light"/>
                        </a:defRPr>
                      </a:pPr>
                      <a:r>
                        <a:t>Meagan Ruddock, Elgin County</a:t>
                      </a:r>
                    </a:p>
                    <a:p>
                      <a:pPr algn="l">
                        <a:lnSpc>
                          <a:spcPct val="107000"/>
                        </a:lnSpc>
                        <a:defRPr sz="1100">
                          <a:latin typeface="Lato Light"/>
                          <a:ea typeface="Lato Light"/>
                          <a:cs typeface="Lato Light"/>
                        </a:defRPr>
                      </a:pPr>
                      <a:r>
                        <a:t> </a:t>
                      </a:r>
                    </a:p>
                  </a:txBody>
                  <a:tcPr marL="0" marR="0" marT="0" marB="0" horzOverflow="overflow">
                    <a:lnL w="12700">
                      <a:miter lim="400000"/>
                    </a:lnL>
                    <a:lnR w="12700">
                      <a:miter lim="400000"/>
                    </a:lnR>
                    <a:lnT w="12700">
                      <a:miter lim="400000"/>
                    </a:lnT>
                    <a:lnB w="12700">
                      <a:miter lim="400000"/>
                    </a:lnB>
                  </a:tcPr>
                </a:tc>
                <a:tc>
                  <a:txBody>
                    <a:bodyPr/>
                    <a:lstStyle/>
                    <a:p>
                      <a:pPr lvl="2" indent="457200" algn="l">
                        <a:lnSpc>
                          <a:spcPct val="107000"/>
                        </a:lnSpc>
                        <a:defRPr sz="1100">
                          <a:latin typeface="Lato Light"/>
                          <a:ea typeface="Lato Light"/>
                          <a:cs typeface="Lato Light"/>
                        </a:defRPr>
                      </a:pPr>
                      <a:r>
                        <a:t>              </a:t>
                      </a:r>
                      <a:r>
                        <a:rPr b="1"/>
                        <a:t>Municipal Leaders</a:t>
                      </a:r>
                    </a:p>
                    <a:p>
                      <a:pPr lvl="2" algn="l">
                        <a:lnSpc>
                          <a:spcPct val="107000"/>
                        </a:lnSpc>
                        <a:defRPr sz="1100">
                          <a:latin typeface="Lato Light"/>
                          <a:ea typeface="Lato Light"/>
                          <a:cs typeface="Lato Light"/>
                        </a:defRPr>
                      </a:pPr>
                      <a:r>
                        <a:t> </a:t>
                      </a:r>
                    </a:p>
                    <a:p>
                      <a:pPr lvl="5" indent="457200" algn="l">
                        <a:lnSpc>
                          <a:spcPct val="107000"/>
                        </a:lnSpc>
                        <a:defRPr sz="1100">
                          <a:latin typeface="Lato Light"/>
                          <a:ea typeface="Lato Light"/>
                          <a:cs typeface="Lato Light"/>
                        </a:defRPr>
                      </a:pPr>
                      <a:r>
                        <a:t>              Adrian Cornelissen, Middlesex County</a:t>
                      </a:r>
                    </a:p>
                    <a:p>
                      <a:pPr lvl="5" indent="457200" algn="l">
                        <a:lnSpc>
                          <a:spcPct val="107000"/>
                        </a:lnSpc>
                        <a:defRPr sz="1100">
                          <a:latin typeface="Lato Light"/>
                          <a:ea typeface="Lato Light"/>
                          <a:cs typeface="Lato Light"/>
                        </a:defRPr>
                      </a:pPr>
                      <a:r>
                        <a:t>              Councillor, North Middlesex  </a:t>
                      </a:r>
                    </a:p>
                    <a:p>
                      <a:pPr lvl="2" indent="457200" algn="l">
                        <a:lnSpc>
                          <a:spcPct val="107000"/>
                        </a:lnSpc>
                        <a:defRPr sz="1100">
                          <a:latin typeface="Lato Light"/>
                          <a:ea typeface="Lato Light"/>
                          <a:cs typeface="Lato Light"/>
                        </a:defRPr>
                      </a:pPr>
                      <a:r>
                        <a:t> </a:t>
                      </a:r>
                    </a:p>
                    <a:p>
                      <a:pPr lvl="2" indent="457200" algn="l">
                        <a:lnSpc>
                          <a:spcPct val="107000"/>
                        </a:lnSpc>
                        <a:defRPr sz="1100">
                          <a:latin typeface="Lato Light"/>
                          <a:ea typeface="Lato Light"/>
                          <a:cs typeface="Lato Light"/>
                        </a:defRPr>
                      </a:pPr>
                      <a:r>
                        <a:t>              Sally Martyn, Elgin County</a:t>
                      </a:r>
                    </a:p>
                    <a:p>
                      <a:pPr lvl="2" indent="457200" algn="l">
                        <a:lnSpc>
                          <a:spcPct val="107000"/>
                        </a:lnSpc>
                        <a:defRPr sz="1100">
                          <a:latin typeface="Lato Light"/>
                          <a:ea typeface="Lato Light"/>
                          <a:cs typeface="Lato Light"/>
                        </a:defRPr>
                      </a:pPr>
                      <a:r>
                        <a:t>              Mayor, Central Elgin</a:t>
                      </a:r>
                    </a:p>
                    <a:p>
                      <a:pPr lvl="2" indent="457200" algn="l">
                        <a:lnSpc>
                          <a:spcPct val="107000"/>
                        </a:lnSpc>
                        <a:defRPr sz="1100">
                          <a:latin typeface="Lato Light"/>
                          <a:ea typeface="Lato Light"/>
                          <a:cs typeface="Lato Light"/>
                        </a:defRPr>
                      </a:pPr>
                      <a:r>
                        <a:t> </a:t>
                      </a:r>
                    </a:p>
                    <a:p>
                      <a:pPr lvl="2" indent="457200" algn="l">
                        <a:lnSpc>
                          <a:spcPct val="107000"/>
                        </a:lnSpc>
                        <a:defRPr sz="1100">
                          <a:latin typeface="Lato Light"/>
                          <a:ea typeface="Lato Light"/>
                          <a:cs typeface="Lato Light"/>
                        </a:defRPr>
                      </a:pPr>
                      <a:r>
                        <a:t>              Marcus Ryan, Oxford County </a:t>
                      </a:r>
                    </a:p>
                    <a:p>
                      <a:pPr lvl="2" indent="457200" algn="l">
                        <a:lnSpc>
                          <a:spcPct val="107000"/>
                        </a:lnSpc>
                        <a:defRPr sz="1100">
                          <a:latin typeface="Lato Light"/>
                          <a:ea typeface="Lato Light"/>
                          <a:cs typeface="Lato Light"/>
                        </a:defRPr>
                      </a:pPr>
                      <a:r>
                        <a:t>              Mayor, Zorra Township </a:t>
                      </a:r>
                    </a:p>
                    <a:p>
                      <a:pPr lvl="2" algn="l">
                        <a:lnSpc>
                          <a:spcPct val="107000"/>
                        </a:lnSpc>
                        <a:defRPr sz="1100">
                          <a:latin typeface="Lato Light"/>
                          <a:ea typeface="Lato Light"/>
                          <a:cs typeface="Lato Light"/>
                        </a:defRPr>
                      </a:pPr>
                      <a:r>
                        <a:t>  </a:t>
                      </a:r>
                    </a:p>
                  </a:txBody>
                  <a:tcPr marL="0" marR="0" marT="0" marB="0" horzOverflow="overflow">
                    <a:lnL w="12700">
                      <a:miter lim="400000"/>
                    </a:lnL>
                    <a:lnR w="12700">
                      <a:miter lim="400000"/>
                    </a:lnR>
                    <a:lnT w="12700">
                      <a:miter lim="400000"/>
                    </a:lnT>
                    <a:lnB w="12700">
                      <a:miter lim="400000"/>
                    </a:lnB>
                  </a:tcPr>
                </a:tc>
                <a:extLst>
                  <a:ext uri="{0D108BD9-81ED-4DB2-BD59-A6C34878D82A}">
                    <a16:rowId xmlns:a16="http://schemas.microsoft.com/office/drawing/2014/main" val="10000"/>
                  </a:ext>
                </a:extLst>
              </a:tr>
              <a:tr h="1639976">
                <a:tc>
                  <a:txBody>
                    <a:bodyPr/>
                    <a:lstStyle/>
                    <a:p>
                      <a:pPr algn="l">
                        <a:lnSpc>
                          <a:spcPct val="107000"/>
                        </a:lnSpc>
                        <a:defRPr sz="1100">
                          <a:latin typeface="Lato Light"/>
                          <a:ea typeface="Lato Light"/>
                          <a:cs typeface="Lato Light"/>
                        </a:defRPr>
                      </a:pPr>
                      <a:r>
                        <a:rPr b="1"/>
                        <a:t>Education Partners</a:t>
                      </a:r>
                    </a:p>
                    <a:p>
                      <a:pPr algn="l">
                        <a:lnSpc>
                          <a:spcPct val="107000"/>
                        </a:lnSpc>
                        <a:defRPr sz="1100">
                          <a:latin typeface="Lato Light"/>
                          <a:ea typeface="Lato Light"/>
                          <a:cs typeface="Lato Light"/>
                        </a:defRPr>
                      </a:pPr>
                      <a:r>
                        <a:t> </a:t>
                      </a:r>
                    </a:p>
                    <a:p>
                      <a:pPr algn="l">
                        <a:lnSpc>
                          <a:spcPct val="150000"/>
                        </a:lnSpc>
                        <a:defRPr sz="1100">
                          <a:latin typeface="Lato Light"/>
                          <a:ea typeface="Lato Light"/>
                          <a:cs typeface="Lato Light"/>
                        </a:defRPr>
                      </a:pPr>
                      <a:r>
                        <a:t>Suzanne McCullough, OSSTF     </a:t>
                      </a:r>
                    </a:p>
                    <a:p>
                      <a:pPr algn="l">
                        <a:lnSpc>
                          <a:spcPct val="150000"/>
                        </a:lnSpc>
                        <a:defRPr sz="1100">
                          <a:latin typeface="Lato Light"/>
                          <a:ea typeface="Lato Light"/>
                          <a:cs typeface="Lato Light"/>
                        </a:defRPr>
                      </a:pPr>
                      <a:r>
                        <a:t>Larisa Grant, OPC </a:t>
                      </a:r>
                    </a:p>
                    <a:p>
                      <a:pPr algn="l">
                        <a:lnSpc>
                          <a:spcPct val="150000"/>
                        </a:lnSpc>
                        <a:defRPr sz="1100">
                          <a:latin typeface="Lato Light"/>
                          <a:ea typeface="Lato Light"/>
                          <a:cs typeface="Lato Light"/>
                        </a:defRPr>
                      </a:pPr>
                      <a:r>
                        <a:t>Jennifer Nuyens, TVCHSA </a:t>
                      </a:r>
                    </a:p>
                    <a:p>
                      <a:pPr algn="l">
                        <a:lnSpc>
                          <a:spcPct val="150000"/>
                        </a:lnSpc>
                        <a:defRPr sz="1100">
                          <a:latin typeface="Lato Light"/>
                          <a:ea typeface="Lato Light"/>
                          <a:cs typeface="Lato Light"/>
                        </a:defRPr>
                      </a:pPr>
                      <a:r>
                        <a:t> </a:t>
                      </a:r>
                    </a:p>
                    <a:p>
                      <a:pPr algn="l">
                        <a:lnSpc>
                          <a:spcPct val="107000"/>
                        </a:lnSpc>
                        <a:defRPr sz="1100">
                          <a:latin typeface="Lato Light"/>
                          <a:ea typeface="Lato Light"/>
                          <a:cs typeface="Lato Light"/>
                        </a:defRPr>
                      </a:pPr>
                      <a:r>
                        <a:t>        </a:t>
                      </a:r>
                    </a:p>
                    <a:p>
                      <a:pPr algn="l">
                        <a:lnSpc>
                          <a:spcPct val="107000"/>
                        </a:lnSpc>
                        <a:defRPr sz="1100">
                          <a:latin typeface="Lato Light"/>
                          <a:ea typeface="Lato Light"/>
                          <a:cs typeface="Lato Light"/>
                        </a:defRPr>
                      </a:pPr>
                      <a:r>
                        <a:t> </a:t>
                      </a:r>
                    </a:p>
                  </a:txBody>
                  <a:tcPr marL="0" marR="0" marT="0" marB="0" horzOverflow="overflow">
                    <a:lnL w="12700">
                      <a:miter lim="400000"/>
                    </a:lnL>
                    <a:lnR w="12700">
                      <a:miter lim="400000"/>
                    </a:lnR>
                    <a:lnT w="12700">
                      <a:miter lim="400000"/>
                    </a:lnT>
                    <a:lnB w="12700">
                      <a:miter lim="400000"/>
                    </a:lnB>
                  </a:tcPr>
                </a:tc>
                <a:tc>
                  <a:txBody>
                    <a:bodyPr/>
                    <a:lstStyle/>
                    <a:p>
                      <a:pPr algn="l">
                        <a:lnSpc>
                          <a:spcPct val="107000"/>
                        </a:lnSpc>
                        <a:defRPr sz="1100">
                          <a:latin typeface="Lato Light"/>
                          <a:ea typeface="Lato Light"/>
                          <a:cs typeface="Lato Light"/>
                        </a:defRPr>
                      </a:pPr>
                      <a:r>
                        <a:rPr b="1"/>
                        <a:t>TVDSB Staff</a:t>
                      </a:r>
                    </a:p>
                    <a:p>
                      <a:pPr algn="l">
                        <a:lnSpc>
                          <a:spcPct val="107000"/>
                        </a:lnSpc>
                        <a:defRPr sz="1100">
                          <a:latin typeface="Lato Light"/>
                          <a:ea typeface="Lato Light"/>
                          <a:cs typeface="Lato Light"/>
                        </a:defRPr>
                      </a:pPr>
                      <a:r>
                        <a:t>Paul Sydor, Superintendent of Student Achievement </a:t>
                      </a:r>
                    </a:p>
                    <a:p>
                      <a:pPr algn="l">
                        <a:lnSpc>
                          <a:spcPct val="150000"/>
                        </a:lnSpc>
                        <a:defRPr sz="1100">
                          <a:latin typeface="Lato Light"/>
                          <a:ea typeface="Lato Light"/>
                          <a:cs typeface="Lato Light"/>
                        </a:defRPr>
                      </a:pPr>
                      <a:r>
                        <a:t>Geoff Vogt, Superintendent of Facilities  and Capital          </a:t>
                      </a:r>
                    </a:p>
                    <a:p>
                      <a:pPr algn="l">
                        <a:lnSpc>
                          <a:spcPct val="150000"/>
                        </a:lnSpc>
                        <a:defRPr sz="1100">
                          <a:latin typeface="Lato Light"/>
                          <a:ea typeface="Lato Light"/>
                          <a:cs typeface="Lato Light"/>
                        </a:defRPr>
                      </a:pPr>
                      <a:r>
                        <a:t>Philippe Venesoen, Research And Assessment Associate               </a:t>
                      </a:r>
                    </a:p>
                    <a:p>
                      <a:pPr algn="l">
                        <a:lnSpc>
                          <a:spcPct val="150000"/>
                        </a:lnSpc>
                        <a:defRPr sz="1100">
                          <a:latin typeface="Lato Light"/>
                          <a:ea typeface="Lato Light"/>
                          <a:cs typeface="Lato Light"/>
                        </a:defRPr>
                      </a:pPr>
                      <a:r>
                        <a:t>Richard Hoffman, Public Affairs Coordinator </a:t>
                      </a:r>
                    </a:p>
                  </a:txBody>
                  <a:tcPr marL="0" marR="0" marT="0" marB="0" horzOverflow="overflow">
                    <a:lnL w="12700">
                      <a:miter lim="400000"/>
                    </a:lnL>
                    <a:lnR w="12700">
                      <a:miter lim="400000"/>
                    </a:lnR>
                    <a:lnT w="12700">
                      <a:miter lim="400000"/>
                    </a:lnT>
                    <a:lnB w="12700">
                      <a:miter lim="400000"/>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Title 2"/>
          <p:cNvSpPr txBox="1">
            <a:spLocks noGrp="1"/>
          </p:cNvSpPr>
          <p:nvPr>
            <p:ph type="title"/>
          </p:nvPr>
        </p:nvSpPr>
        <p:spPr>
          <a:xfrm>
            <a:off x="358725" y="810139"/>
            <a:ext cx="1723369" cy="1989727"/>
          </a:xfrm>
          <a:prstGeom prst="rect">
            <a:avLst/>
          </a:prstGeom>
        </p:spPr>
        <p:txBody>
          <a:bodyPr/>
          <a:lstStyle/>
          <a:p>
            <a:pPr>
              <a:defRPr b="1"/>
            </a:pPr>
            <a:r>
              <a:t>Advocacy </a:t>
            </a:r>
            <a:br/>
            <a:endParaRPr/>
          </a:p>
        </p:txBody>
      </p:sp>
      <p:sp>
        <p:nvSpPr>
          <p:cNvPr id="401" name="Text Placeholder 3"/>
          <p:cNvSpPr txBox="1">
            <a:spLocks noGrp="1"/>
          </p:cNvSpPr>
          <p:nvPr>
            <p:ph type="body" sz="quarter" idx="1"/>
          </p:nvPr>
        </p:nvSpPr>
        <p:spPr>
          <a:xfrm>
            <a:off x="2285076" y="1308405"/>
            <a:ext cx="3488788" cy="1929971"/>
          </a:xfrm>
          <a:prstGeom prst="rect">
            <a:avLst/>
          </a:prstGeom>
        </p:spPr>
        <p:txBody>
          <a:bodyPr/>
          <a:lstStyle/>
          <a:p>
            <a:pPr>
              <a:buSzPts val="1100"/>
              <a:defRPr sz="1100"/>
            </a:pPr>
            <a:r>
              <a:t>Maintaining and enhancing the Rural and Northern Education Fund (RNEF) funding model for rural and northern schools.</a:t>
            </a:r>
          </a:p>
          <a:p>
            <a:pPr>
              <a:buSzPts val="1100"/>
              <a:defRPr sz="1100"/>
            </a:pPr>
            <a:r>
              <a:t>Maintaining the moratorium on school consolidations and closures for the schools that qualify/identified for the Rural and Northern Education Fund, in accordance with the Ministry of Education Draft Public Accommodation Guidelines. </a:t>
            </a:r>
          </a:p>
        </p:txBody>
      </p:sp>
      <p:sp>
        <p:nvSpPr>
          <p:cNvPr id="402" name="Text Placeholder 4"/>
          <p:cNvSpPr txBox="1">
            <a:spLocks noGrp="1"/>
          </p:cNvSpPr>
          <p:nvPr>
            <p:ph type="body" idx="21"/>
          </p:nvPr>
        </p:nvSpPr>
        <p:spPr>
          <a:xfrm>
            <a:off x="5257555" y="1804834"/>
            <a:ext cx="3324722" cy="3120302"/>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indent="-342900">
              <a:buSzPts val="1100"/>
              <a:defRPr sz="1100"/>
            </a:pPr>
            <a:r>
              <a:t>Strengthening of integrated local planning at the community level and to promote local planning conversations among school boards, municipalities and other relevant local partners to ensure ongoing communication and notification regarding possible school consolidations, closures, additions or new builds. </a:t>
            </a:r>
          </a:p>
          <a:p>
            <a:pPr indent="-342900">
              <a:buSzPts val="1100"/>
              <a:defRPr sz="1100"/>
            </a:pPr>
            <a:r>
              <a:t>Provincial policies for capital planning and pupil accommodation reviews that formally recognize the importance and value to the community of rural and single school community schools.</a:t>
            </a:r>
          </a:p>
        </p:txBody>
      </p:sp>
      <p:sp>
        <p:nvSpPr>
          <p:cNvPr id="403" name="Slide Number Placeholder 1"/>
          <p:cNvSpPr txBox="1">
            <a:spLocks noGrp="1"/>
          </p:cNvSpPr>
          <p:nvPr>
            <p:ph type="sldNum" sz="quarter" idx="2"/>
          </p:nvPr>
        </p:nvSpPr>
        <p:spPr>
          <a:xfrm>
            <a:off x="8386376" y="434538"/>
            <a:ext cx="280309"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404" name="TextBox 5"/>
          <p:cNvSpPr txBox="1"/>
          <p:nvPr/>
        </p:nvSpPr>
        <p:spPr>
          <a:xfrm>
            <a:off x="2662311" y="499404"/>
            <a:ext cx="5050303" cy="6952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solidFill>
                  <a:srgbClr val="015F64"/>
                </a:solidFill>
              </a:defRPr>
            </a:lvl1pPr>
          </a:lstStyle>
          <a:p>
            <a:r>
              <a:t>At the October 2020 TVDSB Board meeting the following motion was presented by the task Force and adopted by the TVDSB Board of Trustees: </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Google Shape;453;p22"/>
          <p:cNvSpPr txBox="1">
            <a:spLocks noGrp="1"/>
          </p:cNvSpPr>
          <p:nvPr>
            <p:ph type="sldNum" sz="quarter" idx="2"/>
          </p:nvPr>
        </p:nvSpPr>
        <p:spPr>
          <a:xfrm>
            <a:off x="8386376" y="434538"/>
            <a:ext cx="280309" cy="3606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409" name="Google Shape;452;p22"/>
          <p:cNvSpPr txBox="1">
            <a:spLocks noGrp="1"/>
          </p:cNvSpPr>
          <p:nvPr>
            <p:ph type="body" sz="quarter" idx="4294967295"/>
          </p:nvPr>
        </p:nvSpPr>
        <p:spPr>
          <a:xfrm>
            <a:off x="1122020" y="427604"/>
            <a:ext cx="6519746" cy="935350"/>
          </a:xfrm>
          <a:prstGeom prst="rect">
            <a:avLst/>
          </a:prstGeom>
        </p:spPr>
        <p:txBody>
          <a:bodyPr>
            <a:normAutofit fontScale="25000" lnSpcReduction="20000"/>
          </a:bodyPr>
          <a:lstStyle/>
          <a:p>
            <a:pPr marL="0" indent="97535" defTabSz="877823">
              <a:lnSpc>
                <a:spcPct val="115000"/>
              </a:lnSpc>
              <a:spcBef>
                <a:spcPts val="500"/>
              </a:spcBef>
              <a:buSzTx/>
              <a:buNone/>
              <a:defRPr sz="1919" b="1">
                <a:solidFill>
                  <a:srgbClr val="015F64"/>
                </a:solidFill>
              </a:defRPr>
            </a:pPr>
            <a:r>
              <a:rPr sz="5600" dirty="0">
                <a:latin typeface="Arial Unicode MS" panose="020B0604020202020204" pitchFamily="34" charset="-128"/>
                <a:ea typeface="Arial Unicode MS" panose="020B0604020202020204" pitchFamily="34" charset="-128"/>
                <a:cs typeface="Arial Unicode MS" panose="020B0604020202020204" pitchFamily="34" charset="-128"/>
              </a:rPr>
              <a:t>Thought Exchange E-Survey</a:t>
            </a:r>
          </a:p>
          <a:p>
            <a:pPr marL="101600" indent="0">
              <a:buNone/>
            </a:pPr>
            <a:endParaRPr lang="en-CA"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1600" indent="0">
              <a:buNone/>
            </a:pPr>
            <a:r>
              <a:rPr lang="en-CA" sz="5600" dirty="0">
                <a:latin typeface="Arial Unicode MS" panose="020B0604020202020204" pitchFamily="34" charset="-128"/>
                <a:ea typeface="Arial Unicode MS" panose="020B0604020202020204" pitchFamily="34" charset="-128"/>
                <a:cs typeface="Arial Unicode MS" panose="020B0604020202020204" pitchFamily="34" charset="-128"/>
              </a:rPr>
              <a:t>What are the unique challenges and opportunities of our rural TVDSB Schools and, how do you think we can enhance the rural experience?</a:t>
            </a:r>
          </a:p>
          <a:p>
            <a:pPr marL="101600" indent="0">
              <a:buNone/>
            </a:pPr>
            <a:r>
              <a:rPr lang="en-CA" dirty="0"/>
              <a:t> </a:t>
            </a:r>
          </a:p>
        </p:txBody>
      </p:sp>
      <p:pic>
        <p:nvPicPr>
          <p:cNvPr id="410" name="Picture 4" descr="Picture 4"/>
          <p:cNvPicPr>
            <a:picLocks noChangeAspect="1"/>
          </p:cNvPicPr>
          <p:nvPr/>
        </p:nvPicPr>
        <p:blipFill>
          <a:blip r:embed="rId3"/>
          <a:stretch>
            <a:fillRect/>
          </a:stretch>
        </p:blipFill>
        <p:spPr>
          <a:xfrm>
            <a:off x="3683391" y="3187745"/>
            <a:ext cx="3487279" cy="1857324"/>
          </a:xfrm>
          <a:prstGeom prst="rect">
            <a:avLst/>
          </a:prstGeom>
          <a:ln w="12700">
            <a:miter lim="400000"/>
          </a:ln>
        </p:spPr>
      </p:pic>
      <p:pic>
        <p:nvPicPr>
          <p:cNvPr id="411" name="Picture 9" descr="Picture 9"/>
          <p:cNvPicPr>
            <a:picLocks noChangeAspect="1"/>
          </p:cNvPicPr>
          <p:nvPr/>
        </p:nvPicPr>
        <p:blipFill>
          <a:blip r:embed="rId4"/>
          <a:stretch>
            <a:fillRect/>
          </a:stretch>
        </p:blipFill>
        <p:spPr>
          <a:xfrm>
            <a:off x="4603766" y="1507621"/>
            <a:ext cx="3812384" cy="1582779"/>
          </a:xfrm>
          <a:prstGeom prst="rect">
            <a:avLst/>
          </a:prstGeom>
          <a:ln w="12700">
            <a:miter lim="400000"/>
          </a:ln>
        </p:spPr>
      </p:pic>
      <p:pic>
        <p:nvPicPr>
          <p:cNvPr id="412" name="Picture 9" descr="Picture 9"/>
          <p:cNvPicPr>
            <a:picLocks noChangeAspect="1"/>
          </p:cNvPicPr>
          <p:nvPr/>
        </p:nvPicPr>
        <p:blipFill>
          <a:blip r:embed="rId5"/>
          <a:stretch>
            <a:fillRect/>
          </a:stretch>
        </p:blipFill>
        <p:spPr>
          <a:xfrm>
            <a:off x="-2357" y="1739397"/>
            <a:ext cx="3607821" cy="2038519"/>
          </a:xfrm>
          <a:prstGeom prst="rect">
            <a:avLst/>
          </a:prstGeom>
          <a:ln w="38100" cap="sq">
            <a:solidFill>
              <a:srgbClr val="85F8FE"/>
            </a:solidFill>
            <a:miter/>
          </a:ln>
          <a:effectLst>
            <a:outerShdw blurRad="50800" dist="38100" dir="2700000" rotWithShape="0">
              <a:srgbClr val="000000">
                <a:alpha val="43000"/>
              </a:srgbClr>
            </a:outerShdw>
          </a:effectLst>
        </p:spPr>
      </p:pic>
      <p:grpSp>
        <p:nvGrpSpPr>
          <p:cNvPr id="415" name="Oval Callout 12"/>
          <p:cNvGrpSpPr/>
          <p:nvPr/>
        </p:nvGrpSpPr>
        <p:grpSpPr>
          <a:xfrm>
            <a:off x="9946413" y="3987868"/>
            <a:ext cx="1730512" cy="1909627"/>
            <a:chOff x="0" y="0"/>
            <a:chExt cx="1730511" cy="1909626"/>
          </a:xfrm>
        </p:grpSpPr>
        <p:sp>
          <p:nvSpPr>
            <p:cNvPr id="413" name="Quote Bubble"/>
            <p:cNvSpPr/>
            <p:nvPr/>
          </p:nvSpPr>
          <p:spPr>
            <a:xfrm rot="648991">
              <a:off x="143736" y="120581"/>
              <a:ext cx="1443039" cy="1668464"/>
            </a:xfrm>
            <a:prstGeom prst="wedgeEllipseCallout">
              <a:avLst>
                <a:gd name="adj1" fmla="val -20833"/>
                <a:gd name="adj2" fmla="val 62500"/>
              </a:avLst>
            </a:prstGeom>
            <a:solidFill>
              <a:schemeClr val="accent2"/>
            </a:solidFill>
            <a:ln w="25400" cap="flat">
              <a:solidFill>
                <a:srgbClr val="BA8500"/>
              </a:solidFill>
              <a:prstDash val="solid"/>
              <a:round/>
            </a:ln>
            <a:effectLst/>
          </p:spPr>
          <p:txBody>
            <a:bodyPr wrap="square" lIns="45719" tIns="45719" rIns="45719" bIns="45719" numCol="1" anchor="ctr">
              <a:noAutofit/>
            </a:bodyPr>
            <a:lstStyle/>
            <a:p>
              <a:pPr algn="ctr">
                <a:lnSpc>
                  <a:spcPct val="107000"/>
                </a:lnSpc>
                <a:spcBef>
                  <a:spcPts val="800"/>
                </a:spcBef>
                <a:defRPr>
                  <a:solidFill>
                    <a:srgbClr val="FFFFFF"/>
                  </a:solidFill>
                </a:defRPr>
              </a:pPr>
              <a:endParaRPr/>
            </a:p>
          </p:txBody>
        </p:sp>
        <p:sp>
          <p:nvSpPr>
            <p:cNvPr id="414" name="“community schools are vital to our community as members of small towns and villages”"/>
            <p:cNvSpPr txBox="1"/>
            <p:nvPr/>
          </p:nvSpPr>
          <p:spPr>
            <a:xfrm rot="648991">
              <a:off x="413484" y="388705"/>
              <a:ext cx="903543" cy="11322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lgn="ctr">
                <a:lnSpc>
                  <a:spcPct val="107000"/>
                </a:lnSpc>
                <a:spcBef>
                  <a:spcPts val="800"/>
                </a:spcBef>
                <a:defRPr sz="900">
                  <a:solidFill>
                    <a:srgbClr val="FFFFFF"/>
                  </a:solidFill>
                </a:defRPr>
              </a:pPr>
              <a:r>
                <a:t>“</a:t>
              </a:r>
              <a:r>
                <a:rPr>
                  <a:latin typeface="Verdana"/>
                  <a:ea typeface="Verdana"/>
                  <a:cs typeface="Verdana"/>
                  <a:sym typeface="Verdana"/>
                </a:rPr>
                <a:t>community schools are vital to our community as members of small towns and villages”</a:t>
              </a:r>
              <a:r>
                <a:t>  </a:t>
              </a:r>
            </a:p>
          </p:txBody>
        </p:sp>
      </p:grpSp>
      <p:grpSp>
        <p:nvGrpSpPr>
          <p:cNvPr id="418" name="Rectangular Callout 13"/>
          <p:cNvGrpSpPr/>
          <p:nvPr/>
        </p:nvGrpSpPr>
        <p:grpSpPr>
          <a:xfrm>
            <a:off x="10354116" y="5794013"/>
            <a:ext cx="1408329" cy="1165103"/>
            <a:chOff x="0" y="0"/>
            <a:chExt cx="1408327" cy="1165101"/>
          </a:xfrm>
        </p:grpSpPr>
        <p:sp>
          <p:nvSpPr>
            <p:cNvPr id="416" name="Shape"/>
            <p:cNvSpPr/>
            <p:nvPr/>
          </p:nvSpPr>
          <p:spPr>
            <a:xfrm rot="852439">
              <a:off x="90595" y="136960"/>
              <a:ext cx="1227138" cy="891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9200"/>
                  </a:lnTo>
                  <a:lnTo>
                    <a:pt x="9000" y="19200"/>
                  </a:lnTo>
                  <a:lnTo>
                    <a:pt x="6300" y="21600"/>
                  </a:lnTo>
                  <a:lnTo>
                    <a:pt x="3600" y="19200"/>
                  </a:lnTo>
                  <a:lnTo>
                    <a:pt x="0" y="19200"/>
                  </a:lnTo>
                  <a:lnTo>
                    <a:pt x="0" y="11200"/>
                  </a:lnTo>
                  <a:close/>
                </a:path>
              </a:pathLst>
            </a:custGeom>
            <a:gradFill flip="none" rotWithShape="1">
              <a:gsLst>
                <a:gs pos="0">
                  <a:srgbClr val="A1BDCE"/>
                </a:gs>
                <a:gs pos="100000">
                  <a:srgbClr val="C7E4F7"/>
                </a:gs>
              </a:gsLst>
              <a:lin ang="16200000" scaled="0"/>
            </a:gradFill>
            <a:ln w="9525" cap="flat">
              <a:solidFill>
                <a:srgbClr val="A1B8C5"/>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lnSpc>
                  <a:spcPct val="107000"/>
                </a:lnSpc>
                <a:spcBef>
                  <a:spcPts val="800"/>
                </a:spcBef>
                <a:defRPr sz="900">
                  <a:solidFill>
                    <a:srgbClr val="FFFFFF"/>
                  </a:solidFill>
                </a:defRPr>
              </a:pPr>
              <a:endParaRPr/>
            </a:p>
          </p:txBody>
        </p:sp>
        <p:sp>
          <p:nvSpPr>
            <p:cNvPr id="417" name="“Internet isn’t always affordable or reliable”"/>
            <p:cNvSpPr txBox="1"/>
            <p:nvPr/>
          </p:nvSpPr>
          <p:spPr>
            <a:xfrm rot="852439">
              <a:off x="153229" y="287575"/>
              <a:ext cx="1126173" cy="49396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lgn="ctr">
                <a:lnSpc>
                  <a:spcPct val="107000"/>
                </a:lnSpc>
                <a:spcBef>
                  <a:spcPts val="800"/>
                </a:spcBef>
                <a:defRPr sz="900">
                  <a:solidFill>
                    <a:srgbClr val="FFFFFF"/>
                  </a:solidFill>
                </a:defRPr>
              </a:pPr>
              <a:r>
                <a:t>“</a:t>
              </a:r>
              <a:r>
                <a:rPr>
                  <a:latin typeface="Trebuchet MS"/>
                  <a:ea typeface="Trebuchet MS"/>
                  <a:cs typeface="Trebuchet MS"/>
                  <a:sym typeface="Trebuchet MS"/>
                </a:rPr>
                <a:t>Internet isn’t always affordable or reliable” </a:t>
              </a:r>
            </a:p>
          </p:txBody>
        </p:sp>
      </p:grpSp>
      <p:grpSp>
        <p:nvGrpSpPr>
          <p:cNvPr id="421" name="Rectangular Callout 16"/>
          <p:cNvGrpSpPr/>
          <p:nvPr/>
        </p:nvGrpSpPr>
        <p:grpSpPr>
          <a:xfrm>
            <a:off x="10113055" y="6906537"/>
            <a:ext cx="1964924" cy="1320511"/>
            <a:chOff x="0" y="0"/>
            <a:chExt cx="1964923" cy="1320509"/>
          </a:xfrm>
        </p:grpSpPr>
        <p:sp>
          <p:nvSpPr>
            <p:cNvPr id="419" name="Shape"/>
            <p:cNvSpPr/>
            <p:nvPr/>
          </p:nvSpPr>
          <p:spPr>
            <a:xfrm rot="1091002">
              <a:off x="79174" y="261990"/>
              <a:ext cx="1806576" cy="79652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9200"/>
                  </a:lnTo>
                  <a:lnTo>
                    <a:pt x="9000" y="19200"/>
                  </a:lnTo>
                  <a:lnTo>
                    <a:pt x="6300" y="21600"/>
                  </a:lnTo>
                  <a:lnTo>
                    <a:pt x="3600" y="19200"/>
                  </a:lnTo>
                  <a:lnTo>
                    <a:pt x="0" y="19200"/>
                  </a:lnTo>
                  <a:lnTo>
                    <a:pt x="0" y="11200"/>
                  </a:lnTo>
                  <a:close/>
                </a:path>
              </a:pathLst>
            </a:custGeom>
            <a:gradFill flip="none" rotWithShape="1">
              <a:gsLst>
                <a:gs pos="0">
                  <a:srgbClr val="FF3D65"/>
                </a:gs>
                <a:gs pos="100000">
                  <a:schemeClr val="accent5">
                    <a:hueOff val="342589"/>
                    <a:satOff val="3092"/>
                    <a:lumOff val="2501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9" tIns="45719" rIns="45719" bIns="45719" numCol="1" anchor="ctr">
              <a:noAutofit/>
            </a:bodyPr>
            <a:lstStyle/>
            <a:p>
              <a:pPr algn="ctr">
                <a:lnSpc>
                  <a:spcPct val="107000"/>
                </a:lnSpc>
                <a:spcBef>
                  <a:spcPts val="800"/>
                </a:spcBef>
                <a:defRPr sz="900">
                  <a:solidFill>
                    <a:srgbClr val="FFFFFF"/>
                  </a:solidFill>
                </a:defRPr>
              </a:pPr>
              <a:endParaRPr/>
            </a:p>
          </p:txBody>
        </p:sp>
        <p:sp>
          <p:nvSpPr>
            <p:cNvPr id="420" name="“we matter… we need to feel we matter, rural schools are important ”"/>
            <p:cNvSpPr txBox="1"/>
            <p:nvPr/>
          </p:nvSpPr>
          <p:spPr>
            <a:xfrm rot="1091002">
              <a:off x="138703" y="351175"/>
              <a:ext cx="1715136" cy="53407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lgn="ctr">
                <a:lnSpc>
                  <a:spcPct val="107000"/>
                </a:lnSpc>
                <a:spcBef>
                  <a:spcPts val="800"/>
                </a:spcBef>
                <a:defRPr sz="900">
                  <a:solidFill>
                    <a:srgbClr val="FFFFFF"/>
                  </a:solidFill>
                </a:defRPr>
              </a:pPr>
              <a:r>
                <a:t>“</a:t>
              </a:r>
              <a:r>
                <a:rPr>
                  <a:latin typeface="Verdana"/>
                  <a:ea typeface="Verdana"/>
                  <a:cs typeface="Verdana"/>
                  <a:sym typeface="Verdana"/>
                </a:rPr>
                <a:t>we matter… we need to feel we matter, rural schools are important ”</a:t>
              </a:r>
            </a:p>
          </p:txBody>
        </p:sp>
      </p:grpSp>
      <p:sp>
        <p:nvSpPr>
          <p:cNvPr id="422" name="Rectangle 18"/>
          <p:cNvSpPr txBox="1"/>
          <p:nvPr/>
        </p:nvSpPr>
        <p:spPr>
          <a:xfrm rot="10800000" flipH="1">
            <a:off x="4605265" y="1146619"/>
            <a:ext cx="742721" cy="7799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5010" tIns="365010" rIns="365010" bIns="365010" anchor="ctr">
            <a:spAutoFit/>
          </a:bodyPr>
          <a:lstStyle>
            <a:lvl1pPr>
              <a:defRPr sz="200"/>
            </a:lvl1pPr>
          </a:lstStyle>
          <a:p>
            <a:br/>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theme/theme1.xml><?xml version="1.0" encoding="utf-8"?>
<a:theme xmlns:a="http://schemas.openxmlformats.org/drawingml/2006/main" name="Kent template">
  <a:themeElements>
    <a:clrScheme name="Kent template">
      <a:dk1>
        <a:srgbClr val="4A5C65"/>
      </a:dk1>
      <a:lt1>
        <a:srgbClr val="FFFFFF"/>
      </a:lt1>
      <a:dk2>
        <a:srgbClr val="A7A7A7"/>
      </a:dk2>
      <a:lt2>
        <a:srgbClr val="535353"/>
      </a:lt2>
      <a:accent1>
        <a:srgbClr val="02BDC7"/>
      </a:accent1>
      <a:accent2>
        <a:srgbClr val="FFB600"/>
      </a:accent2>
      <a:accent3>
        <a:srgbClr val="FF9755"/>
      </a:accent3>
      <a:accent4>
        <a:srgbClr val="FD6C68"/>
      </a:accent4>
      <a:accent5>
        <a:srgbClr val="FC4067"/>
      </a:accent5>
      <a:accent6>
        <a:srgbClr val="A6BCC9"/>
      </a:accent6>
      <a:hlink>
        <a:srgbClr val="0000FF"/>
      </a:hlink>
      <a:folHlink>
        <a:srgbClr val="FF00FF"/>
      </a:folHlink>
    </a:clrScheme>
    <a:fontScheme name="Kent template">
      <a:majorFont>
        <a:latin typeface="Arial"/>
        <a:ea typeface="Arial"/>
        <a:cs typeface="Arial"/>
      </a:majorFont>
      <a:minorFont>
        <a:latin typeface="Helvetica"/>
        <a:ea typeface="Helvetica"/>
        <a:cs typeface="Helvetica"/>
      </a:minorFont>
    </a:fontScheme>
    <a:fmtScheme name="Kent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Kent template">
  <a:themeElements>
    <a:clrScheme name="Kent template">
      <a:dk1>
        <a:srgbClr val="000000"/>
      </a:dk1>
      <a:lt1>
        <a:srgbClr val="FFFFFF"/>
      </a:lt1>
      <a:dk2>
        <a:srgbClr val="A7A7A7"/>
      </a:dk2>
      <a:lt2>
        <a:srgbClr val="535353"/>
      </a:lt2>
      <a:accent1>
        <a:srgbClr val="02BDC7"/>
      </a:accent1>
      <a:accent2>
        <a:srgbClr val="FFB600"/>
      </a:accent2>
      <a:accent3>
        <a:srgbClr val="FF9755"/>
      </a:accent3>
      <a:accent4>
        <a:srgbClr val="FD6C68"/>
      </a:accent4>
      <a:accent5>
        <a:srgbClr val="FC4067"/>
      </a:accent5>
      <a:accent6>
        <a:srgbClr val="A6BCC9"/>
      </a:accent6>
      <a:hlink>
        <a:srgbClr val="0000FF"/>
      </a:hlink>
      <a:folHlink>
        <a:srgbClr val="FF00FF"/>
      </a:folHlink>
    </a:clrScheme>
    <a:fontScheme name="Kent template">
      <a:majorFont>
        <a:latin typeface="Arial"/>
        <a:ea typeface="Arial"/>
        <a:cs typeface="Arial"/>
      </a:majorFont>
      <a:minorFont>
        <a:latin typeface="Helvetica"/>
        <a:ea typeface="Helvetica"/>
        <a:cs typeface="Helvetica"/>
      </a:minorFont>
    </a:fontScheme>
    <a:fmtScheme name="Kent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4A5C65"/>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30</TotalTime>
  <Words>2343</Words>
  <Application>Microsoft Office PowerPoint</Application>
  <PresentationFormat>On-screen Show (16:9)</PresentationFormat>
  <Paragraphs>233</Paragraphs>
  <Slides>22</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Arial Unicode MS</vt:lpstr>
      <vt:lpstr>Calibri</vt:lpstr>
      <vt:lpstr>Helvetica</vt:lpstr>
      <vt:lpstr>Lato Light</vt:lpstr>
      <vt:lpstr>Roboto Slab Regular</vt:lpstr>
      <vt:lpstr>Trebuchet MS</vt:lpstr>
      <vt:lpstr>Verdana</vt:lpstr>
      <vt:lpstr>Wingdings</vt:lpstr>
      <vt:lpstr>Kent template</vt:lpstr>
      <vt:lpstr>Rural Education Task Force   Marcus Ryan, Zorra Township Mayor, Oxford County Councillor, Vice Chair of Rural Education Task Force Arlene Morell, TVDSB Trustee, Middlesex County,  Chair, Rural Education Task Force   </vt:lpstr>
      <vt:lpstr>PowerPoint Presentation</vt:lpstr>
      <vt:lpstr>Rural Education Task Force </vt:lpstr>
      <vt:lpstr>PowerPoint Presentation</vt:lpstr>
      <vt:lpstr>Scope (not limited to): • Review the challenges and opportunities for rural schools, including funding • Review current practices and evidence related to rural schools and communities (Re-Think Secondary) • Examine the role e-learning plays in rural education, and other additional learning opportunities that enhance student learning • Visit rural schools (elementary and secondary) to learn more about innovative practices as solutions • Explore school configurations for example: Jk-12 or 7-12 models • Develop recommendations to inform effectiveness and efficiencies within a rural education strategy • Develop a final report of the task force to be presented to Trustees on or before November 2020</vt:lpstr>
      <vt:lpstr>PowerPoint Presentation</vt:lpstr>
      <vt:lpstr>PowerPoint Presentation</vt:lpstr>
      <vt:lpstr>Advocacy  </vt:lpstr>
      <vt:lpstr>PowerPoint Presentation</vt:lpstr>
      <vt:lpstr>Theme One: Community, Sense of Relationship</vt:lpstr>
      <vt:lpstr>PowerPoint Presentation</vt:lpstr>
      <vt:lpstr>Theme Two:  Programing  </vt:lpstr>
      <vt:lpstr>PowerPoint Presentation</vt:lpstr>
      <vt:lpstr>Theme Three:   Decision Making  </vt:lpstr>
      <vt:lpstr>PowerPoint Presentation</vt:lpstr>
      <vt:lpstr>Theme Four:   Funding  </vt:lpstr>
      <vt:lpstr>PowerPoint Presentation</vt:lpstr>
      <vt:lpstr>Final Report </vt:lpstr>
      <vt:lpstr>STAY TUNED!! March 2022 </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Education Task Force   Marcus Ryan, Zorra Township Mayor, Oxford County Councillor, Vice Chair of Rural Education Task Force Arlene Morell, TVDSB Trustee, Middlesex County,  Chair, Rural Education Task Force</dc:title>
  <dc:creator>Arlene Morell</dc:creator>
  <cp:lastModifiedBy>Todd Lihou</cp:lastModifiedBy>
  <cp:revision>2</cp:revision>
  <dcterms:modified xsi:type="dcterms:W3CDTF">2022-02-02T20:06:42Z</dcterms:modified>
</cp:coreProperties>
</file>